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5b270aaddb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5b270aaddb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5b270aaddb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5b270aaddb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extra important because data – and especially polished visuals – increases audience's perceptions of accuracy and rigor. so if we've made an error with data… we're giving an extra-false impression of superior accuracy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5b270aadd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5b270aadd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5c3450f77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5c3450f77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THOMAS: Data is a powerful tool. But it has limits, and we try to keep those in mind while we're working with it, so that we deliver journalism that's both accurate and responsible.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5c3450f77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5c3450f77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Recently I saw a story noting that the NIH was killing funding for its Women's Health Initiative, which tracks trials of medication and health for thousands of participants over multiple decades. We know that datasets have been taken down or crudely trimmed to remove references to race or gender. And agencies that we normally rely on for cross-sectional data at the national level are being gutted.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Ultimately, I think our concern continues to be the fracturing of data quality across state lines, as we rapidly become a country where the quality of citizen education and care varies widely depending on who runs your local government.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5c3450f775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5c3450f775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5b270aaddb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5b270aaddb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5b270aaddb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5b270aaddb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1" marL="914400" rtl="0" algn="l">
              <a:lnSpc>
                <a:spcPct val="115000"/>
              </a:lnSpc>
              <a:spcBef>
                <a:spcPts val="0"/>
              </a:spcBef>
              <a:spcAft>
                <a:spcPts val="0"/>
              </a:spcAft>
              <a:buClr>
                <a:srgbClr val="595959"/>
              </a:buClr>
              <a:buSzPts val="1800"/>
              <a:buChar char="○"/>
            </a:pPr>
            <a:r>
              <a:rPr b="1" lang="en" sz="1800">
                <a:solidFill>
                  <a:srgbClr val="595959"/>
                </a:solidFill>
              </a:rPr>
              <a:t>WHO:</a:t>
            </a:r>
            <a:r>
              <a:rPr lang="en" sz="1800">
                <a:solidFill>
                  <a:srgbClr val="595959"/>
                </a:solidFill>
              </a:rPr>
              <a:t> Who collected the data? Who is in the data? Is this a complete universe, a representative sample or a non-representative sample?</a:t>
            </a:r>
            <a:endParaRPr sz="1800">
              <a:solidFill>
                <a:srgbClr val="595959"/>
              </a:solidFill>
            </a:endParaRPr>
          </a:p>
          <a:p>
            <a:pPr indent="-317500" lvl="2" marL="1371600" rtl="0" algn="l">
              <a:lnSpc>
                <a:spcPct val="115000"/>
              </a:lnSpc>
              <a:spcBef>
                <a:spcPts val="0"/>
              </a:spcBef>
              <a:spcAft>
                <a:spcPts val="0"/>
              </a:spcAft>
              <a:buClr>
                <a:srgbClr val="595959"/>
              </a:buClr>
              <a:buSzPts val="1400"/>
              <a:buChar char="■"/>
            </a:pPr>
            <a:r>
              <a:rPr lang="en" sz="1800">
                <a:solidFill>
                  <a:srgbClr val="595959"/>
                </a:solidFill>
              </a:rPr>
              <a:t>Are the definitions available? Do they seem reasonable?</a:t>
            </a:r>
            <a:endParaRPr sz="1400">
              <a:solidFill>
                <a:srgbClr val="595959"/>
              </a:solidFill>
            </a:endParaRPr>
          </a:p>
          <a:p>
            <a:pPr indent="-342900" lvl="1" marL="914400" rtl="0" algn="l">
              <a:lnSpc>
                <a:spcPct val="115000"/>
              </a:lnSpc>
              <a:spcBef>
                <a:spcPts val="0"/>
              </a:spcBef>
              <a:spcAft>
                <a:spcPts val="0"/>
              </a:spcAft>
              <a:buClr>
                <a:srgbClr val="595959"/>
              </a:buClr>
              <a:buSzPts val="1800"/>
              <a:buChar char="○"/>
            </a:pPr>
            <a:r>
              <a:rPr b="1" lang="en" sz="1800">
                <a:solidFill>
                  <a:srgbClr val="595959"/>
                </a:solidFill>
              </a:rPr>
              <a:t>WHAT:</a:t>
            </a:r>
            <a:r>
              <a:rPr lang="en" sz="1800">
                <a:solidFill>
                  <a:srgbClr val="595959"/>
                </a:solidFill>
              </a:rPr>
              <a:t> What am I actually looking at? Figure out basic shape of the data (e.g. the range of the time period) and what important or irregular columns mean. </a:t>
            </a:r>
            <a:endParaRPr sz="1800">
              <a:solidFill>
                <a:srgbClr val="595959"/>
              </a:solidFill>
            </a:endParaRPr>
          </a:p>
          <a:p>
            <a:pPr indent="-342900" lvl="2" marL="1371600" rtl="0" algn="l">
              <a:lnSpc>
                <a:spcPct val="115000"/>
              </a:lnSpc>
              <a:spcBef>
                <a:spcPts val="0"/>
              </a:spcBef>
              <a:spcAft>
                <a:spcPts val="0"/>
              </a:spcAft>
              <a:buClr>
                <a:srgbClr val="595959"/>
              </a:buClr>
              <a:buSzPts val="1800"/>
              <a:buChar char="■"/>
            </a:pPr>
            <a:r>
              <a:rPr b="1" lang="en" sz="1800">
                <a:solidFill>
                  <a:srgbClr val="595959"/>
                </a:solidFill>
              </a:rPr>
              <a:t>What is missing? </a:t>
            </a:r>
            <a:r>
              <a:rPr lang="en" sz="1800">
                <a:solidFill>
                  <a:srgbClr val="595959"/>
                </a:solidFill>
              </a:rPr>
              <a:t>E.g.: time periods, underrepresented groups, locations. </a:t>
            </a:r>
            <a:endParaRPr sz="1800">
              <a:solidFill>
                <a:srgbClr val="595959"/>
              </a:solidFill>
            </a:endParaRPr>
          </a:p>
          <a:p>
            <a:pPr indent="-342900" lvl="1" marL="914400" rtl="0" algn="l">
              <a:lnSpc>
                <a:spcPct val="115000"/>
              </a:lnSpc>
              <a:spcBef>
                <a:spcPts val="0"/>
              </a:spcBef>
              <a:spcAft>
                <a:spcPts val="0"/>
              </a:spcAft>
              <a:buClr>
                <a:srgbClr val="595959"/>
              </a:buClr>
              <a:buSzPts val="1800"/>
              <a:buChar char="○"/>
            </a:pPr>
            <a:r>
              <a:rPr b="1" lang="en" sz="1800">
                <a:solidFill>
                  <a:srgbClr val="595959"/>
                </a:solidFill>
              </a:rPr>
              <a:t>WHERE:</a:t>
            </a:r>
            <a:r>
              <a:rPr lang="en" sz="1800">
                <a:solidFill>
                  <a:srgbClr val="595959"/>
                </a:solidFill>
              </a:rPr>
              <a:t> Which areas does this data cover? </a:t>
            </a:r>
            <a:endParaRPr sz="1800">
              <a:solidFill>
                <a:srgbClr val="595959"/>
              </a:solidFill>
            </a:endParaRPr>
          </a:p>
          <a:p>
            <a:pPr indent="-342900" lvl="1" marL="914400" rtl="0" algn="l">
              <a:lnSpc>
                <a:spcPct val="115000"/>
              </a:lnSpc>
              <a:spcBef>
                <a:spcPts val="0"/>
              </a:spcBef>
              <a:spcAft>
                <a:spcPts val="0"/>
              </a:spcAft>
              <a:buClr>
                <a:srgbClr val="595959"/>
              </a:buClr>
              <a:buSzPts val="1800"/>
              <a:buChar char="○"/>
            </a:pPr>
            <a:r>
              <a:rPr b="1" lang="en" sz="1800">
                <a:solidFill>
                  <a:srgbClr val="595959"/>
                </a:solidFill>
              </a:rPr>
              <a:t>WHEN: </a:t>
            </a:r>
            <a:r>
              <a:rPr lang="en" sz="1800">
                <a:solidFill>
                  <a:srgbClr val="595959"/>
                </a:solidFill>
              </a:rPr>
              <a:t>When was data collected? Is it up to date?</a:t>
            </a:r>
            <a:endParaRPr sz="1800">
              <a:solidFill>
                <a:srgbClr val="595959"/>
              </a:solidFill>
            </a:endParaRPr>
          </a:p>
          <a:p>
            <a:pPr indent="-342900" lvl="1" marL="914400" rtl="0" algn="l">
              <a:lnSpc>
                <a:spcPct val="115000"/>
              </a:lnSpc>
              <a:spcBef>
                <a:spcPts val="0"/>
              </a:spcBef>
              <a:spcAft>
                <a:spcPts val="0"/>
              </a:spcAft>
              <a:buClr>
                <a:srgbClr val="595959"/>
              </a:buClr>
              <a:buSzPts val="1800"/>
              <a:buChar char="○"/>
            </a:pPr>
            <a:r>
              <a:rPr b="1" lang="en" sz="1800">
                <a:solidFill>
                  <a:srgbClr val="595959"/>
                </a:solidFill>
              </a:rPr>
              <a:t>WHY:</a:t>
            </a:r>
            <a:r>
              <a:rPr lang="en" sz="1800">
                <a:solidFill>
                  <a:srgbClr val="595959"/>
                </a:solidFill>
              </a:rPr>
              <a:t> Why was data collected? (E.g.: mandated by law or a lawsuit, market research, voluntary survey). </a:t>
            </a:r>
            <a:endParaRPr sz="1800">
              <a:solidFill>
                <a:srgbClr val="595959"/>
              </a:solidFill>
            </a:endParaRPr>
          </a:p>
          <a:p>
            <a:pPr indent="-342900" lvl="1" marL="914400" rtl="0" algn="l">
              <a:lnSpc>
                <a:spcPct val="115000"/>
              </a:lnSpc>
              <a:spcBef>
                <a:spcPts val="0"/>
              </a:spcBef>
              <a:spcAft>
                <a:spcPts val="0"/>
              </a:spcAft>
              <a:buClr>
                <a:srgbClr val="595959"/>
              </a:buClr>
              <a:buSzPts val="1800"/>
              <a:buChar char="○"/>
            </a:pPr>
            <a:r>
              <a:rPr b="1" lang="en" sz="1800">
                <a:solidFill>
                  <a:srgbClr val="595959"/>
                </a:solidFill>
              </a:rPr>
              <a:t>HOW:</a:t>
            </a:r>
            <a:r>
              <a:rPr lang="en" sz="1800">
                <a:solidFill>
                  <a:srgbClr val="595959"/>
                </a:solidFill>
              </a:rPr>
              <a:t> How was data collected? Uploaded automatically or manually? Is it self-reported? </a:t>
            </a:r>
            <a:endParaRPr sz="1800">
              <a:solidFill>
                <a:srgbClr val="595959"/>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5b270aaddb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5b270aaddb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5b270aaddb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5b270aaddb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5c3450f775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5c3450f775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5b270aaddb_0_5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5b270aaddb_0_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b270aaddb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5b270aaddb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5b270aaddb_0_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5b270aaddb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5b270aadd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5b270aadd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5b270aaddb_0_6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5b270aaddb_0_6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595959"/>
              </a:buClr>
              <a:buSzPts val="1800"/>
              <a:buChar char="●"/>
            </a:pPr>
            <a:r>
              <a:rPr lang="en" sz="1800">
                <a:solidFill>
                  <a:srgbClr val="595959"/>
                </a:solidFill>
              </a:rPr>
              <a:t>Are we mistaking density for frequency?</a:t>
            </a:r>
            <a:endParaRPr sz="1800">
              <a:solidFill>
                <a:srgbClr val="595959"/>
              </a:solidFill>
            </a:endParaRPr>
          </a:p>
          <a:p>
            <a:pPr indent="-342900" lvl="0" marL="457200" rtl="0" algn="l">
              <a:lnSpc>
                <a:spcPct val="115000"/>
              </a:lnSpc>
              <a:spcBef>
                <a:spcPts val="0"/>
              </a:spcBef>
              <a:spcAft>
                <a:spcPts val="0"/>
              </a:spcAft>
              <a:buClr>
                <a:srgbClr val="595959"/>
              </a:buClr>
              <a:buSzPts val="1800"/>
              <a:buChar char="●"/>
            </a:pPr>
            <a:r>
              <a:rPr lang="en" sz="1800">
                <a:solidFill>
                  <a:srgbClr val="595959"/>
                </a:solidFill>
              </a:rPr>
              <a:t>Are we ignoring reversion to the mean?</a:t>
            </a:r>
            <a:endParaRPr sz="1800">
              <a:solidFill>
                <a:srgbClr val="595959"/>
              </a:solidFill>
            </a:endParaRPr>
          </a:p>
          <a:p>
            <a:pPr indent="-342900" lvl="0" marL="457200" rtl="0" algn="l">
              <a:lnSpc>
                <a:spcPct val="115000"/>
              </a:lnSpc>
              <a:spcBef>
                <a:spcPts val="0"/>
              </a:spcBef>
              <a:spcAft>
                <a:spcPts val="0"/>
              </a:spcAft>
              <a:buClr>
                <a:srgbClr val="595959"/>
              </a:buClr>
              <a:buSzPts val="1800"/>
              <a:buChar char="●"/>
            </a:pPr>
            <a:r>
              <a:rPr lang="en" sz="1800">
                <a:solidFill>
                  <a:srgbClr val="595959"/>
                </a:solidFill>
              </a:rPr>
              <a:t>Does changing your definitions significantly change your findings?</a:t>
            </a:r>
            <a:endParaRPr sz="1800">
              <a:solidFill>
                <a:srgbClr val="595959"/>
              </a:solidFill>
            </a:endParaRPr>
          </a:p>
          <a:p>
            <a:pPr indent="-342900" lvl="0" marL="457200" rtl="0" algn="l">
              <a:lnSpc>
                <a:spcPct val="115000"/>
              </a:lnSpc>
              <a:spcBef>
                <a:spcPts val="0"/>
              </a:spcBef>
              <a:spcAft>
                <a:spcPts val="0"/>
              </a:spcAft>
              <a:buClr>
                <a:srgbClr val="595959"/>
              </a:buClr>
              <a:buSzPts val="1800"/>
              <a:buChar char="●"/>
            </a:pPr>
            <a:r>
              <a:rPr lang="en" sz="1800">
                <a:solidFill>
                  <a:srgbClr val="595959"/>
                </a:solidFill>
              </a:rPr>
              <a:t>Do the decisions you've made have some sort of external validity, or are they entirely arbitrary?</a:t>
            </a:r>
            <a:endParaRPr sz="1800">
              <a:solidFill>
                <a:srgbClr val="595959"/>
              </a:solidFill>
            </a:endParaRPr>
          </a:p>
          <a:p>
            <a:pPr indent="-342900" lvl="0" marL="457200" rtl="0" algn="l">
              <a:lnSpc>
                <a:spcPct val="115000"/>
              </a:lnSpc>
              <a:spcBef>
                <a:spcPts val="0"/>
              </a:spcBef>
              <a:spcAft>
                <a:spcPts val="0"/>
              </a:spcAft>
              <a:buClr>
                <a:srgbClr val="595959"/>
              </a:buClr>
              <a:buSzPts val="1800"/>
              <a:buChar char="●"/>
            </a:pPr>
            <a:r>
              <a:rPr lang="en" sz="1800">
                <a:solidFill>
                  <a:srgbClr val="595959"/>
                </a:solidFill>
              </a:rPr>
              <a:t>What sort of research methods from other industries (academic, policy, etc) can we apply to check whether our methods are robust?</a:t>
            </a:r>
            <a:endParaRPr sz="1800">
              <a:solidFill>
                <a:srgbClr val="595959"/>
              </a:solidFill>
            </a:endParaRPr>
          </a:p>
          <a:p>
            <a:pPr indent="-342900" lvl="0" marL="457200" rtl="0" algn="l">
              <a:lnSpc>
                <a:spcPct val="115000"/>
              </a:lnSpc>
              <a:spcBef>
                <a:spcPts val="0"/>
              </a:spcBef>
              <a:spcAft>
                <a:spcPts val="0"/>
              </a:spcAft>
              <a:buClr>
                <a:srgbClr val="595959"/>
              </a:buClr>
              <a:buSzPts val="1800"/>
              <a:buChar char="●"/>
            </a:pPr>
            <a:r>
              <a:rPr lang="en" sz="1800">
                <a:solidFill>
                  <a:srgbClr val="595959"/>
                </a:solidFill>
              </a:rPr>
              <a:t>Put the data in broader context: how does it relate to ongoing political conversations? How could it be used, best- and worst-case scenarios?</a:t>
            </a:r>
            <a:endParaRPr sz="1800">
              <a:solidFill>
                <a:srgbClr val="595959"/>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5b270aaddb_0_6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5b270aaddb_0_6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5b270aaddb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5b270aaddb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5b270aaddb_0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5b270aaddb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5b270aaddb_0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5b270aaddb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hyperlink" Target="https://www.chalkbeat.org/indiana/higher-education/2022/4/19/23030668/indiana-high-school-graduates-employment-rate-median-wages-data/"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source.opennews.org/articles/qa-process-confidence-data-storie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source.opennews.org/articles/qa-process-confidence-data-stories/" TargetMode="External"/><Relationship Id="rId4" Type="http://schemas.openxmlformats.org/officeDocument/2006/relationships/hyperlink" Target="https://dataviz.chalkbeat.org/2023/10/23/scraping-sans-selenium.html" TargetMode="External"/><Relationship Id="rId9" Type="http://schemas.openxmlformats.org/officeDocument/2006/relationships/hyperlink" Target="https://source.opennews.org/articles/7-tips-data-driven-journalism-lgbtq-communities/" TargetMode="External"/><Relationship Id="rId5" Type="http://schemas.openxmlformats.org/officeDocument/2006/relationships/hyperlink" Target="https://dataviz.chalkbeat.org/2023/09/26/bad-data-viz-solutions.html" TargetMode="External"/><Relationship Id="rId6" Type="http://schemas.openxmlformats.org/officeDocument/2006/relationships/hyperlink" Target="https://blog.datawrapper.de/" TargetMode="External"/><Relationship Id="rId7" Type="http://schemas.openxmlformats.org/officeDocument/2006/relationships/hyperlink" Target="https://github.com/Quartz/bad-data-guide" TargetMode="External"/><Relationship Id="rId8" Type="http://schemas.openxmlformats.org/officeDocument/2006/relationships/hyperlink" Target="https://source.opennews.org/articles/guidelines-reporting-multiracial-peopl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learn.r-journalism.com/en/" TargetMode="External"/><Relationship Id="rId4" Type="http://schemas.openxmlformats.org/officeDocument/2006/relationships/hyperlink" Target="https://palewi.re/docs/first-python-notebook/index.html" TargetMode="External"/><Relationship Id="rId5" Type="http://schemas.openxmlformats.org/officeDocument/2006/relationships/hyperlink" Target="https://thomaswilburn.github.io/viz-book/" TargetMode="External"/><Relationship Id="rId6" Type="http://schemas.openxmlformats.org/officeDocument/2006/relationships/hyperlink" Target="https://thomaswilburn.github.io/textbook/build/index.html" TargetMode="External"/><Relationship Id="rId7" Type="http://schemas.openxmlformats.org/officeDocument/2006/relationships/hyperlink" Target="https://eloquentjavascript.net/" TargetMode="External"/><Relationship Id="rId8" Type="http://schemas.openxmlformats.org/officeDocument/2006/relationships/hyperlink" Target="https://developer.mozilla.org/en-US/docs/Learn/Getting_started_with_the_web/JavaScript_basic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How do we know when data is "right"?</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Kae Petrin, Civic News Company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Journalists have an ethical responsibility to represent data as accurately as we do anything else.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fontScale="85000" lnSpcReduction="10000"/>
          </a:bodyPr>
          <a:lstStyle/>
          <a:p>
            <a:pPr indent="0" lvl="0" marL="0" rtl="0" algn="l">
              <a:spcBef>
                <a:spcPts val="0"/>
              </a:spcBef>
              <a:spcAft>
                <a:spcPts val="0"/>
              </a:spcAft>
              <a:buNone/>
            </a:pPr>
            <a:r>
              <a:rPr lang="en"/>
              <a:t>Building Science Graphics: An illustrated guide to communicating science through diagrams and visualizations, by Jen Christiansen</a:t>
            </a:r>
            <a:endParaRPr/>
          </a:p>
        </p:txBody>
      </p:sp>
      <p:pic>
        <p:nvPicPr>
          <p:cNvPr id="66" name="Google Shape;66;p15"/>
          <p:cNvPicPr preferRelativeResize="0"/>
          <p:nvPr/>
        </p:nvPicPr>
        <p:blipFill>
          <a:blip r:embed="rId3">
            <a:alphaModFix/>
          </a:blip>
          <a:stretch>
            <a:fillRect/>
          </a:stretch>
        </p:blipFill>
        <p:spPr>
          <a:xfrm>
            <a:off x="152400" y="152400"/>
            <a:ext cx="8839204" cy="330606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Where does data go wrong?</a:t>
            </a:r>
            <a:endParaRPr/>
          </a:p>
        </p:txBody>
      </p:sp>
      <p:sp>
        <p:nvSpPr>
          <p:cNvPr id="72" name="Google Shape;72;p16"/>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AutoNum type="arabicPeriod"/>
            </a:pPr>
            <a:r>
              <a:rPr b="1" lang="en"/>
              <a:t>External</a:t>
            </a:r>
            <a:r>
              <a:rPr lang="en"/>
              <a:t> creation, definition, access, and transmission</a:t>
            </a:r>
            <a:endParaRPr/>
          </a:p>
          <a:p>
            <a:pPr indent="-342900" lvl="0" marL="457200" rtl="0" algn="l">
              <a:spcBef>
                <a:spcPts val="0"/>
              </a:spcBef>
              <a:spcAft>
                <a:spcPts val="0"/>
              </a:spcAft>
              <a:buSzPts val="1800"/>
              <a:buAutoNum type="arabicPeriod"/>
            </a:pPr>
            <a:r>
              <a:rPr b="1" lang="en"/>
              <a:t>Internal</a:t>
            </a:r>
            <a:r>
              <a:rPr lang="en"/>
              <a:t> decision-making, interpretation, and presentation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data isn't</a:t>
            </a:r>
            <a:endParaRPr/>
          </a:p>
        </p:txBody>
      </p:sp>
      <p:sp>
        <p:nvSpPr>
          <p:cNvPr id="78" name="Google Shape;7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Data is not objective:</a:t>
            </a:r>
            <a:r>
              <a:rPr lang="en"/>
              <a:t> it's gathered by people, and those people may have an agenda or ideology</a:t>
            </a:r>
            <a:endParaRPr/>
          </a:p>
          <a:p>
            <a:pPr indent="-342900" lvl="0" marL="457200" rtl="0" algn="l">
              <a:spcBef>
                <a:spcPts val="0"/>
              </a:spcBef>
              <a:spcAft>
                <a:spcPts val="0"/>
              </a:spcAft>
              <a:buSzPts val="1800"/>
              <a:buChar char="●"/>
            </a:pPr>
            <a:r>
              <a:rPr b="1" lang="en"/>
              <a:t>Data is not complete:</a:t>
            </a:r>
            <a:r>
              <a:rPr lang="en"/>
              <a:t> almost by definition, underrepresented populations are often missing</a:t>
            </a:r>
            <a:endParaRPr/>
          </a:p>
          <a:p>
            <a:pPr indent="-342900" lvl="0" marL="457200" rtl="0" algn="l">
              <a:spcBef>
                <a:spcPts val="0"/>
              </a:spcBef>
              <a:spcAft>
                <a:spcPts val="0"/>
              </a:spcAft>
              <a:buSzPts val="1800"/>
              <a:buChar char="●"/>
            </a:pPr>
            <a:r>
              <a:rPr b="1" lang="en"/>
              <a:t>Data is not final:</a:t>
            </a:r>
            <a:r>
              <a:rPr lang="en"/>
              <a:t> many stories start with analysis, but they don't finish there</a:t>
            </a:r>
            <a:endParaRPr/>
          </a:p>
          <a:p>
            <a:pPr indent="-342900" lvl="0" marL="457200" rtl="0" algn="l">
              <a:spcBef>
                <a:spcPts val="0"/>
              </a:spcBef>
              <a:spcAft>
                <a:spcPts val="0"/>
              </a:spcAft>
              <a:buSzPts val="1800"/>
              <a:buChar char="●"/>
            </a:pPr>
            <a:r>
              <a:rPr b="1" lang="en"/>
              <a:t>Data is not ethics:</a:t>
            </a:r>
            <a:r>
              <a:rPr lang="en"/>
              <a:t> populations are made of people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 in an age of institutional decay</a:t>
            </a:r>
            <a:endParaRPr/>
          </a:p>
        </p:txBody>
      </p:sp>
      <p:sp>
        <p:nvSpPr>
          <p:cNvPr id="84" name="Google Shape;8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We often rely on government data, which may be increasingly scarce or unreliable</a:t>
            </a:r>
            <a:endParaRPr/>
          </a:p>
          <a:p>
            <a:pPr indent="-342900" lvl="0" marL="457200" rtl="0" algn="l">
              <a:spcBef>
                <a:spcPts val="0"/>
              </a:spcBef>
              <a:spcAft>
                <a:spcPts val="0"/>
              </a:spcAft>
              <a:buSzPts val="1800"/>
              <a:buChar char="●"/>
            </a:pPr>
            <a:r>
              <a:rPr lang="en"/>
              <a:t>The data we do get may be more affected by political chicanery</a:t>
            </a:r>
            <a:endParaRPr/>
          </a:p>
          <a:p>
            <a:pPr indent="-342900" lvl="0" marL="457200" rtl="0" algn="l">
              <a:spcBef>
                <a:spcPts val="0"/>
              </a:spcBef>
              <a:spcAft>
                <a:spcPts val="0"/>
              </a:spcAft>
              <a:buSzPts val="1800"/>
              <a:buChar char="●"/>
            </a:pPr>
            <a:r>
              <a:rPr lang="en"/>
              <a:t>That said, remember that much of education was already administered at the local and state level</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9"/>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
              <a:t>Is my data complete, consistent, and accurate?</a:t>
            </a:r>
            <a:endParaRPr b="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Beware of data definitions</a:t>
            </a:r>
            <a:endParaRPr/>
          </a:p>
        </p:txBody>
      </p:sp>
      <p:pic>
        <p:nvPicPr>
          <p:cNvPr id="95" name="Google Shape;95;p20"/>
          <p:cNvPicPr preferRelativeResize="0"/>
          <p:nvPr/>
        </p:nvPicPr>
        <p:blipFill>
          <a:blip r:embed="rId3">
            <a:alphaModFix/>
          </a:blip>
          <a:stretch>
            <a:fillRect/>
          </a:stretch>
        </p:blipFill>
        <p:spPr>
          <a:xfrm>
            <a:off x="1466525" y="1017725"/>
            <a:ext cx="6294304" cy="3820975"/>
          </a:xfrm>
          <a:prstGeom prst="rect">
            <a:avLst/>
          </a:prstGeom>
          <a:noFill/>
          <a:ln>
            <a:noFill/>
          </a:ln>
        </p:spPr>
      </p:pic>
      <p:sp>
        <p:nvSpPr>
          <p:cNvPr id="96" name="Google Shape;96;p20"/>
          <p:cNvSpPr txBox="1"/>
          <p:nvPr/>
        </p:nvSpPr>
        <p:spPr>
          <a:xfrm>
            <a:off x="221375" y="4759625"/>
            <a:ext cx="86691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hlinkClick r:id="rId4"/>
              </a:rPr>
              <a:t>How much money do high school graduates make? Indiana digs into the numbers.</a:t>
            </a:r>
            <a:endParaRPr sz="1800">
              <a:solidFill>
                <a:schemeClr val="dk2"/>
              </a:solidFill>
            </a:endParaRPr>
          </a:p>
        </p:txBody>
      </p:sp>
      <p:sp>
        <p:nvSpPr>
          <p:cNvPr id="97" name="Google Shape;97;p20"/>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to interview your data</a:t>
            </a:r>
            <a:endParaRPr/>
          </a:p>
        </p:txBody>
      </p:sp>
      <p:sp>
        <p:nvSpPr>
          <p:cNvPr id="103" name="Google Shape;103;p21"/>
          <p:cNvSpPr txBox="1"/>
          <p:nvPr>
            <p:ph idx="1" type="body"/>
          </p:nvPr>
        </p:nvSpPr>
        <p:spPr>
          <a:xfrm>
            <a:off x="311700" y="1079475"/>
            <a:ext cx="85206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b="1" lang="en" sz="2200"/>
              <a:t>WHO </a:t>
            </a:r>
            <a:r>
              <a:rPr lang="en" sz="2200"/>
              <a:t>collected the data</a:t>
            </a:r>
            <a:r>
              <a:rPr lang="en" sz="2200"/>
              <a:t> and is represented by it?</a:t>
            </a:r>
            <a:endParaRPr sz="2200"/>
          </a:p>
          <a:p>
            <a:pPr indent="-368300" lvl="0" marL="457200" rtl="0" algn="l">
              <a:spcBef>
                <a:spcPts val="0"/>
              </a:spcBef>
              <a:spcAft>
                <a:spcPts val="0"/>
              </a:spcAft>
              <a:buSzPts val="2200"/>
              <a:buChar char="●"/>
            </a:pPr>
            <a:r>
              <a:rPr b="1" lang="en" sz="2200"/>
              <a:t>WHAT </a:t>
            </a:r>
            <a:r>
              <a:rPr lang="en" sz="2200"/>
              <a:t>am I actually looking at? What is missing?</a:t>
            </a:r>
            <a:endParaRPr sz="2200"/>
          </a:p>
          <a:p>
            <a:pPr indent="-368300" lvl="0" marL="457200" rtl="0" algn="l">
              <a:spcBef>
                <a:spcPts val="0"/>
              </a:spcBef>
              <a:spcAft>
                <a:spcPts val="0"/>
              </a:spcAft>
              <a:buSzPts val="2200"/>
              <a:buChar char="●"/>
            </a:pPr>
            <a:r>
              <a:rPr b="1" lang="en" sz="2200"/>
              <a:t>WHERE</a:t>
            </a:r>
            <a:r>
              <a:rPr lang="en" sz="2200"/>
              <a:t> does this data cover geographically? </a:t>
            </a:r>
            <a:endParaRPr sz="2200"/>
          </a:p>
          <a:p>
            <a:pPr indent="-368300" lvl="0" marL="457200" rtl="0" algn="l">
              <a:spcBef>
                <a:spcPts val="0"/>
              </a:spcBef>
              <a:spcAft>
                <a:spcPts val="0"/>
              </a:spcAft>
              <a:buSzPts val="2200"/>
              <a:buChar char="●"/>
            </a:pPr>
            <a:r>
              <a:rPr b="1" lang="en" sz="2200"/>
              <a:t>WHEN </a:t>
            </a:r>
            <a:r>
              <a:rPr lang="en" sz="2200"/>
              <a:t>was the data collected and updated? What's the lag?</a:t>
            </a:r>
            <a:endParaRPr sz="2200"/>
          </a:p>
          <a:p>
            <a:pPr indent="-368300" lvl="0" marL="457200" rtl="0" algn="l">
              <a:spcBef>
                <a:spcPts val="0"/>
              </a:spcBef>
              <a:spcAft>
                <a:spcPts val="0"/>
              </a:spcAft>
              <a:buSzPts val="2200"/>
              <a:buChar char="●"/>
            </a:pPr>
            <a:r>
              <a:rPr b="1" lang="en" sz="2200"/>
              <a:t>WHY </a:t>
            </a:r>
            <a:r>
              <a:rPr lang="en" sz="2200"/>
              <a:t>was data collected? (Legal mandate, lawsuit, research?)</a:t>
            </a:r>
            <a:endParaRPr sz="2200"/>
          </a:p>
          <a:p>
            <a:pPr indent="-368300" lvl="0" marL="457200" rtl="0" algn="l">
              <a:spcBef>
                <a:spcPts val="0"/>
              </a:spcBef>
              <a:spcAft>
                <a:spcPts val="0"/>
              </a:spcAft>
              <a:buSzPts val="2200"/>
              <a:buChar char="●"/>
            </a:pPr>
            <a:r>
              <a:rPr b="1" lang="en" sz="2200"/>
              <a:t>HOW </a:t>
            </a:r>
            <a:r>
              <a:rPr lang="en" sz="2200"/>
              <a:t>was data collected, updated, and reported?</a:t>
            </a:r>
            <a:endParaRPr sz="2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Watch for incomplete datasets</a:t>
            </a:r>
            <a:endParaRPr/>
          </a:p>
        </p:txBody>
      </p:sp>
      <p:pic>
        <p:nvPicPr>
          <p:cNvPr id="109" name="Google Shape;109;p22" title="Screenshot 2025-05-20 at 8.17.49 AM.png"/>
          <p:cNvPicPr preferRelativeResize="0"/>
          <p:nvPr/>
        </p:nvPicPr>
        <p:blipFill>
          <a:blip r:embed="rId3">
            <a:alphaModFix/>
          </a:blip>
          <a:stretch>
            <a:fillRect/>
          </a:stretch>
        </p:blipFill>
        <p:spPr>
          <a:xfrm>
            <a:off x="976625" y="1261075"/>
            <a:ext cx="7190730" cy="38209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Quick sanity checks: group everything</a:t>
            </a:r>
            <a:endParaRPr/>
          </a:p>
        </p:txBody>
      </p:sp>
      <p:sp>
        <p:nvSpPr>
          <p:cNvPr id="115" name="Google Shape;115;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How many unique values do you have each year?</a:t>
            </a:r>
            <a:endParaRPr/>
          </a:p>
          <a:p>
            <a:pPr indent="-342900" lvl="0" marL="457200" rtl="0" algn="l">
              <a:spcBef>
                <a:spcPts val="0"/>
              </a:spcBef>
              <a:spcAft>
                <a:spcPts val="0"/>
              </a:spcAft>
              <a:buSzPts val="1800"/>
              <a:buAutoNum type="arabicPeriod"/>
            </a:pPr>
            <a:r>
              <a:rPr lang="en"/>
              <a:t>How many blank values do you have each year?</a:t>
            </a:r>
            <a:endParaRPr/>
          </a:p>
          <a:p>
            <a:pPr indent="-342900" lvl="0" marL="457200" rtl="0" algn="l">
              <a:spcBef>
                <a:spcPts val="0"/>
              </a:spcBef>
              <a:spcAft>
                <a:spcPts val="0"/>
              </a:spcAft>
              <a:buSzPts val="1800"/>
              <a:buAutoNum type="arabicPeriod"/>
            </a:pPr>
            <a:r>
              <a:rPr lang="en"/>
              <a:t>Are any years missing?</a:t>
            </a:r>
            <a:endParaRPr/>
          </a:p>
          <a:p>
            <a:pPr indent="-342900" lvl="0" marL="457200" rtl="0" algn="l">
              <a:spcBef>
                <a:spcPts val="0"/>
              </a:spcBef>
              <a:spcAft>
                <a:spcPts val="0"/>
              </a:spcAft>
              <a:buSzPts val="1800"/>
              <a:buAutoNum type="arabicPeriod"/>
            </a:pPr>
            <a:r>
              <a:rPr lang="en"/>
              <a:t>Do your totals add up to known, similar numbers?</a:t>
            </a:r>
            <a:endParaRPr/>
          </a:p>
          <a:p>
            <a:pPr indent="-317500" lvl="1" marL="914400" rtl="0" algn="l">
              <a:spcBef>
                <a:spcPts val="0"/>
              </a:spcBef>
              <a:spcAft>
                <a:spcPts val="0"/>
              </a:spcAft>
              <a:buSzPts val="1400"/>
              <a:buChar char="○"/>
            </a:pPr>
            <a:r>
              <a:rPr lang="en"/>
              <a:t>Use reference points like number of schools in a district, number of districts in a state, number of total kids in a geography, or past studies and press releases based on the same source</a:t>
            </a:r>
            <a:endParaRPr/>
          </a:p>
          <a:p>
            <a:pPr indent="-342900" lvl="0" marL="457200" rtl="0" algn="l">
              <a:spcBef>
                <a:spcPts val="0"/>
              </a:spcBef>
              <a:spcAft>
                <a:spcPts val="0"/>
              </a:spcAft>
              <a:buSzPts val="1800"/>
              <a:buAutoNum type="arabicPeriod"/>
            </a:pPr>
            <a:r>
              <a:rPr lang="en"/>
              <a:t>Are certain columns or labels used in some data subsets but not others?</a:t>
            </a:r>
            <a:endParaRPr/>
          </a:p>
          <a:p>
            <a:pPr indent="-342900" lvl="0" marL="457200" rtl="0" algn="l">
              <a:spcBef>
                <a:spcPts val="0"/>
              </a:spcBef>
              <a:spcAft>
                <a:spcPts val="0"/>
              </a:spcAft>
              <a:buSzPts val="1800"/>
              <a:buAutoNum type="arabicPeriod"/>
            </a:pPr>
            <a:r>
              <a:rPr lang="en"/>
              <a:t>If you count non-unique values, do you see multiple where you should see one? One where you should see multiple?</a:t>
            </a:r>
            <a:endParaRPr/>
          </a:p>
          <a:p>
            <a:pPr indent="0" lvl="0" marL="0" rtl="0" algn="l">
              <a:spcBef>
                <a:spcPts val="1200"/>
              </a:spcBef>
              <a:spcAft>
                <a:spcPts val="1200"/>
              </a:spcAft>
              <a:buNone/>
            </a:pPr>
            <a:r>
              <a:rPr b="1" lang="en"/>
              <a:t>Look for changes in trend or pattern.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4"/>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
              <a:t>Is my data telling a story that is meaningful, fair, and just?</a:t>
            </a:r>
            <a:endParaRPr b="1"/>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5"/>
          <p:cNvSpPr txBox="1"/>
          <p:nvPr>
            <p:ph type="title"/>
          </p:nvPr>
        </p:nvSpPr>
        <p:spPr>
          <a:xfrm>
            <a:off x="233775" y="333775"/>
            <a:ext cx="8253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do we find the meaning — and the story?</a:t>
            </a:r>
            <a:endParaRPr/>
          </a:p>
        </p:txBody>
      </p:sp>
      <p:sp>
        <p:nvSpPr>
          <p:cNvPr id="126" name="Google Shape;126;p25"/>
          <p:cNvSpPr txBox="1"/>
          <p:nvPr>
            <p:ph idx="1" type="body"/>
          </p:nvPr>
        </p:nvSpPr>
        <p:spPr>
          <a:xfrm>
            <a:off x="311700" y="915675"/>
            <a:ext cx="8304000" cy="3666300"/>
          </a:xfrm>
          <a:prstGeom prst="rect">
            <a:avLst/>
          </a:prstGeom>
        </p:spPr>
        <p:txBody>
          <a:bodyPr anchorCtr="0" anchor="t" bIns="91425" lIns="91425" spcFirstLastPara="1" rIns="91425" wrap="square" tIns="91425">
            <a:noAutofit/>
          </a:bodyPr>
          <a:lstStyle/>
          <a:p>
            <a:pPr indent="-279400" lvl="0" marL="342900" rtl="0" algn="l">
              <a:spcBef>
                <a:spcPts val="0"/>
              </a:spcBef>
              <a:spcAft>
                <a:spcPts val="0"/>
              </a:spcAft>
              <a:buSzPts val="1800"/>
              <a:buChar char="●"/>
            </a:pPr>
            <a:r>
              <a:rPr lang="en" sz="1800"/>
              <a:t>Select reasoned definitions and criteria</a:t>
            </a:r>
            <a:endParaRPr sz="1800"/>
          </a:p>
          <a:p>
            <a:pPr indent="-279400" lvl="1" marL="685800" rtl="0" algn="l">
              <a:spcBef>
                <a:spcPts val="0"/>
              </a:spcBef>
              <a:spcAft>
                <a:spcPts val="0"/>
              </a:spcAft>
              <a:buSzPts val="1800"/>
              <a:buChar char="○"/>
            </a:pPr>
            <a:r>
              <a:rPr lang="en" sz="1800"/>
              <a:t>This is both for consistency and defensibility</a:t>
            </a:r>
            <a:endParaRPr sz="1800"/>
          </a:p>
          <a:p>
            <a:pPr indent="-279400" lvl="1" marL="685800" rtl="0" algn="l">
              <a:spcBef>
                <a:spcPts val="0"/>
              </a:spcBef>
              <a:spcAft>
                <a:spcPts val="0"/>
              </a:spcAft>
              <a:buSzPts val="1800"/>
              <a:buChar char="○"/>
            </a:pPr>
            <a:r>
              <a:rPr lang="en" sz="1800"/>
              <a:t>It helps manage change over time</a:t>
            </a:r>
            <a:endParaRPr sz="1800"/>
          </a:p>
          <a:p>
            <a:pPr indent="-279400" lvl="0" marL="342900" rtl="0" algn="l">
              <a:spcBef>
                <a:spcPts val="0"/>
              </a:spcBef>
              <a:spcAft>
                <a:spcPts val="0"/>
              </a:spcAft>
              <a:buSzPts val="1800"/>
              <a:buChar char="●"/>
            </a:pPr>
            <a:r>
              <a:rPr lang="en" sz="1800"/>
              <a:t>Use barometers that mean something in their context</a:t>
            </a:r>
            <a:endParaRPr sz="1800"/>
          </a:p>
          <a:p>
            <a:pPr indent="-279400" lvl="1" marL="685800" rtl="0" algn="l">
              <a:spcBef>
                <a:spcPts val="0"/>
              </a:spcBef>
              <a:spcAft>
                <a:spcPts val="0"/>
              </a:spcAft>
              <a:buSzPts val="1800"/>
              <a:buChar char="○"/>
            </a:pPr>
            <a:r>
              <a:rPr lang="en" sz="1800"/>
              <a:t>Test scores don't mean anything on their own. Sometimes the tests change or are rescored. But proficiency rates may have more meaning. Rates of students sitting for tests may matter more. Or, does a specific score lead to remedial requirements? Think about what prompts </a:t>
            </a:r>
            <a:r>
              <a:rPr lang="en" sz="1800" u="sng"/>
              <a:t>action</a:t>
            </a:r>
            <a:r>
              <a:rPr lang="en" sz="1800"/>
              <a:t>.</a:t>
            </a:r>
            <a:endParaRPr sz="1800"/>
          </a:p>
          <a:p>
            <a:pPr indent="-279400" lvl="0" marL="342900" rtl="0" algn="l">
              <a:spcBef>
                <a:spcPts val="0"/>
              </a:spcBef>
              <a:spcAft>
                <a:spcPts val="0"/>
              </a:spcAft>
              <a:buSzPts val="1800"/>
              <a:buChar char="●"/>
            </a:pPr>
            <a:r>
              <a:rPr lang="en" sz="1800"/>
              <a:t>A trend isn't always a story</a:t>
            </a:r>
            <a:endParaRPr sz="1800"/>
          </a:p>
          <a:p>
            <a:pPr indent="-279400" lvl="0" marL="342900" rtl="0" algn="l">
              <a:spcBef>
                <a:spcPts val="0"/>
              </a:spcBef>
              <a:spcAft>
                <a:spcPts val="0"/>
              </a:spcAft>
              <a:buSzPts val="1800"/>
              <a:buChar char="●"/>
            </a:pPr>
            <a:r>
              <a:rPr lang="en" sz="1800"/>
              <a:t>Be honest about what we do — and don't — know</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Questions to ask about flawed and limited data</a:t>
            </a:r>
            <a:endParaRPr/>
          </a:p>
        </p:txBody>
      </p:sp>
      <p:sp>
        <p:nvSpPr>
          <p:cNvPr id="132" name="Google Shape;132;p26"/>
          <p:cNvSpPr txBox="1"/>
          <p:nvPr>
            <p:ph idx="2"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6550" lvl="0" marL="457200" rtl="0" algn="l">
              <a:spcBef>
                <a:spcPts val="0"/>
              </a:spcBef>
              <a:spcAft>
                <a:spcPts val="0"/>
              </a:spcAft>
              <a:buSzPts val="1700"/>
              <a:buChar char="●"/>
            </a:pPr>
            <a:r>
              <a:rPr lang="en" sz="1700"/>
              <a:t>What are the bounds of time/space/category where the data is consistent enough for comparison?</a:t>
            </a:r>
            <a:endParaRPr sz="1700"/>
          </a:p>
          <a:p>
            <a:pPr indent="-336550" lvl="0" marL="457200" rtl="0" algn="l">
              <a:spcBef>
                <a:spcPts val="0"/>
              </a:spcBef>
              <a:spcAft>
                <a:spcPts val="0"/>
              </a:spcAft>
              <a:buSzPts val="1700"/>
              <a:buChar char="●"/>
            </a:pPr>
            <a:r>
              <a:rPr lang="en" sz="1700"/>
              <a:t>What accounts for large numeric shifts that might not be in the dataset, or might be explained by methodology?</a:t>
            </a:r>
            <a:endParaRPr sz="1700"/>
          </a:p>
          <a:p>
            <a:pPr indent="-336550" lvl="0" marL="457200" rtl="0" algn="l">
              <a:spcBef>
                <a:spcPts val="0"/>
              </a:spcBef>
              <a:spcAft>
                <a:spcPts val="0"/>
              </a:spcAft>
              <a:buSzPts val="1700"/>
              <a:buChar char="●"/>
            </a:pPr>
            <a:r>
              <a:rPr lang="en" sz="1700"/>
              <a:t>Is the data actually useless, or does it simply need careful context and caveats before use?</a:t>
            </a:r>
            <a:endParaRPr sz="1700"/>
          </a:p>
          <a:p>
            <a:pPr indent="-336550" lvl="0" marL="457200" rtl="0" algn="l">
              <a:spcBef>
                <a:spcPts val="0"/>
              </a:spcBef>
              <a:spcAft>
                <a:spcPts val="0"/>
              </a:spcAft>
              <a:buSzPts val="1700"/>
              <a:buChar char="●"/>
            </a:pPr>
            <a:r>
              <a:rPr lang="en" sz="1700"/>
              <a:t>If the quantitative data is limited, can it still lead to reporting questions that would bear more qualitative fruit?</a:t>
            </a:r>
            <a:endParaRPr sz="1700"/>
          </a:p>
          <a:p>
            <a:pPr indent="-336550" lvl="0" marL="457200" rtl="0" algn="l">
              <a:spcBef>
                <a:spcPts val="0"/>
              </a:spcBef>
              <a:spcAft>
                <a:spcPts val="0"/>
              </a:spcAft>
              <a:buSzPts val="1700"/>
              <a:buChar char="●"/>
            </a:pPr>
            <a:r>
              <a:rPr lang="en" sz="1700"/>
              <a:t>Can you explain these variables clearly and simply to an audience?</a:t>
            </a:r>
            <a:endParaRPr sz="17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 viz &amp; reporting solutions</a:t>
            </a:r>
            <a:endParaRPr/>
          </a:p>
        </p:txBody>
      </p:sp>
      <p:sp>
        <p:nvSpPr>
          <p:cNvPr id="138" name="Google Shape;138;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Bad or flagged data: Analyze then visualize how much of the data has suppression, high margins of error, etc, especially when it shows a reporting or recording failure</a:t>
            </a:r>
            <a:endParaRPr/>
          </a:p>
          <a:p>
            <a:pPr indent="-342900" lvl="0" marL="457200" rtl="0" algn="l">
              <a:spcBef>
                <a:spcPts val="0"/>
              </a:spcBef>
              <a:spcAft>
                <a:spcPts val="0"/>
              </a:spcAft>
              <a:buSzPts val="1800"/>
              <a:buChar char="●"/>
            </a:pPr>
            <a:r>
              <a:rPr lang="en"/>
              <a:t>Missing data: visualize the information that is missing — show concretely what's there and what's not</a:t>
            </a:r>
            <a:endParaRPr/>
          </a:p>
          <a:p>
            <a:pPr indent="-342900" lvl="0" marL="457200" rtl="0" algn="l">
              <a:spcBef>
                <a:spcPts val="0"/>
              </a:spcBef>
              <a:spcAft>
                <a:spcPts val="0"/>
              </a:spcAft>
              <a:buSzPts val="1800"/>
              <a:buChar char="●"/>
            </a:pPr>
            <a:r>
              <a:rPr lang="en"/>
              <a:t>Inconsistently collected data: show the extent and failure of current collection, availability, etc (i.e. states, cities, school districts where a given survey wasn't distributed)</a:t>
            </a:r>
            <a:endParaRPr/>
          </a:p>
          <a:p>
            <a:pPr indent="-342900" lvl="0" marL="457200" rtl="0" algn="l">
              <a:spcBef>
                <a:spcPts val="0"/>
              </a:spcBef>
              <a:spcAft>
                <a:spcPts val="0"/>
              </a:spcAft>
              <a:buSzPts val="1800"/>
              <a:buChar char="●"/>
            </a:pPr>
            <a:r>
              <a:rPr lang="en"/>
              <a:t>Non-comparable data: use small multiples or interactives that require toggling</a:t>
            </a:r>
            <a:endParaRPr/>
          </a:p>
          <a:p>
            <a:pPr indent="-342900" lvl="0" marL="457200" rtl="0" algn="l">
              <a:spcBef>
                <a:spcPts val="0"/>
              </a:spcBef>
              <a:spcAft>
                <a:spcPts val="0"/>
              </a:spcAft>
              <a:buSzPts val="1800"/>
              <a:buChar char="●"/>
            </a:pPr>
            <a:r>
              <a:rPr lang="en"/>
              <a:t>Overall spotty data: limit your visualization to the numbers that </a:t>
            </a:r>
            <a:r>
              <a:rPr i="1" lang="en"/>
              <a:t>are</a:t>
            </a:r>
            <a:r>
              <a:rPr lang="en"/>
              <a:t> OK</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do we know we're not wrong?</a:t>
            </a:r>
            <a:endParaRPr/>
          </a:p>
        </p:txBody>
      </p:sp>
      <p:sp>
        <p:nvSpPr>
          <p:cNvPr id="144" name="Google Shape;144;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Ask clear questions that you can prove — or disprove</a:t>
            </a:r>
            <a:endParaRPr/>
          </a:p>
          <a:p>
            <a:pPr indent="-342900" lvl="0" marL="457200" rtl="0" algn="l">
              <a:spcBef>
                <a:spcPts val="0"/>
              </a:spcBef>
              <a:spcAft>
                <a:spcPts val="0"/>
              </a:spcAft>
              <a:buSzPts val="1800"/>
              <a:buAutoNum type="arabicPeriod"/>
            </a:pPr>
            <a:r>
              <a:rPr lang="en"/>
              <a:t>Start from what you already know</a:t>
            </a:r>
            <a:endParaRPr/>
          </a:p>
          <a:p>
            <a:pPr indent="-342900" lvl="0" marL="457200" rtl="0" algn="l">
              <a:spcBef>
                <a:spcPts val="0"/>
              </a:spcBef>
              <a:spcAft>
                <a:spcPts val="0"/>
              </a:spcAft>
              <a:buSzPts val="1800"/>
              <a:buAutoNum type="arabicPeriod"/>
            </a:pPr>
            <a:r>
              <a:rPr lang="en"/>
              <a:t>Restructure your data and see what happens</a:t>
            </a:r>
            <a:endParaRPr/>
          </a:p>
          <a:p>
            <a:pPr indent="-342900" lvl="0" marL="457200" rtl="0" algn="l">
              <a:spcBef>
                <a:spcPts val="0"/>
              </a:spcBef>
              <a:spcAft>
                <a:spcPts val="0"/>
              </a:spcAft>
              <a:buSzPts val="1800"/>
              <a:buAutoNum type="arabicPeriod"/>
            </a:pPr>
            <a:r>
              <a:rPr lang="en"/>
              <a:t>Retrace your steps with different tools — like a calculator</a:t>
            </a:r>
            <a:endParaRPr/>
          </a:p>
          <a:p>
            <a:pPr indent="-342900" lvl="0" marL="457200" rtl="0" algn="l">
              <a:spcBef>
                <a:spcPts val="0"/>
              </a:spcBef>
              <a:spcAft>
                <a:spcPts val="0"/>
              </a:spcAft>
              <a:buSzPts val="1800"/>
              <a:buAutoNum type="arabicPeriod"/>
            </a:pPr>
            <a:r>
              <a:rPr lang="en"/>
              <a:t>Try a new method of calculation, with fresh assumptions</a:t>
            </a:r>
            <a:endParaRPr/>
          </a:p>
          <a:p>
            <a:pPr indent="0" lvl="0" marL="0" rtl="0" algn="l">
              <a:spcBef>
                <a:spcPts val="1200"/>
              </a:spcBef>
              <a:spcAft>
                <a:spcPts val="0"/>
              </a:spcAft>
              <a:buNone/>
            </a:pPr>
            <a:r>
              <a:rPr b="1" lang="en"/>
              <a:t>It’s all about shifting perspective.</a:t>
            </a:r>
            <a:endParaRPr b="1"/>
          </a:p>
          <a:p>
            <a:pPr indent="0" lvl="0" marL="0" rtl="0" algn="l">
              <a:spcBef>
                <a:spcPts val="1200"/>
              </a:spcBef>
              <a:spcAft>
                <a:spcPts val="1200"/>
              </a:spcAft>
              <a:buNone/>
            </a:pPr>
            <a:r>
              <a:rPr lang="en" u="sng">
                <a:solidFill>
                  <a:schemeClr val="hlink"/>
                </a:solidFill>
                <a:hlinkClick r:id="rId3"/>
              </a:rPr>
              <a:t>Read more about ways to think through your results.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But how do we know we're "</a:t>
            </a:r>
            <a:r>
              <a:rPr i="1" lang="en"/>
              <a:t>right</a:t>
            </a:r>
            <a:r>
              <a:rPr lang="en"/>
              <a:t>"</a:t>
            </a:r>
            <a:r>
              <a:rPr lang="en"/>
              <a:t>?</a:t>
            </a:r>
            <a:endParaRPr/>
          </a:p>
        </p:txBody>
      </p:sp>
      <p:sp>
        <p:nvSpPr>
          <p:cNvPr id="150" name="Google Shape;150;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Think about it from the other direction: we're proving the null hypothesis.</a:t>
            </a:r>
            <a:endParaRPr/>
          </a:p>
          <a:p>
            <a:pPr indent="-342900" lvl="0" marL="457200" rtl="0" algn="l">
              <a:spcBef>
                <a:spcPts val="1200"/>
              </a:spcBef>
              <a:spcAft>
                <a:spcPts val="0"/>
              </a:spcAft>
              <a:buSzPts val="1800"/>
              <a:buChar char="●"/>
            </a:pPr>
            <a:r>
              <a:rPr lang="en"/>
              <a:t>If someone attacks the work, how would they do it? </a:t>
            </a:r>
            <a:endParaRPr/>
          </a:p>
          <a:p>
            <a:pPr indent="-342900" lvl="0" marL="457200" rtl="0" algn="l">
              <a:spcBef>
                <a:spcPts val="0"/>
              </a:spcBef>
              <a:spcAft>
                <a:spcPts val="0"/>
              </a:spcAft>
              <a:buSzPts val="1800"/>
              <a:buChar char="●"/>
            </a:pPr>
            <a:r>
              <a:rPr lang="en"/>
              <a:t>How do you defend it?</a:t>
            </a:r>
            <a:endParaRPr/>
          </a:p>
          <a:p>
            <a:pPr indent="-342900" lvl="0" marL="457200" rtl="0" algn="l">
              <a:spcBef>
                <a:spcPts val="0"/>
              </a:spcBef>
              <a:spcAft>
                <a:spcPts val="0"/>
              </a:spcAft>
              <a:buSzPts val="1800"/>
              <a:buChar char="●"/>
            </a:pPr>
            <a:r>
              <a:rPr lang="en"/>
              <a:t>Can you justify the decisions you made?</a:t>
            </a:r>
            <a:endParaRPr/>
          </a:p>
          <a:p>
            <a:pPr indent="-342900" lvl="0" marL="457200" rtl="0" algn="l">
              <a:spcBef>
                <a:spcPts val="0"/>
              </a:spcBef>
              <a:spcAft>
                <a:spcPts val="0"/>
              </a:spcAft>
              <a:buSzPts val="1800"/>
              <a:buChar char="●"/>
            </a:pPr>
            <a:r>
              <a:rPr lang="en"/>
              <a:t>On what basis?</a:t>
            </a:r>
            <a:endParaRPr/>
          </a:p>
          <a:p>
            <a:pPr indent="0" lvl="0" marL="0" rtl="0" algn="l">
              <a:spcBef>
                <a:spcPts val="1200"/>
              </a:spcBef>
              <a:spcAft>
                <a:spcPts val="12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Resources for learning more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Learning more and checking your work</a:t>
            </a:r>
            <a:r>
              <a:rPr lang="en"/>
              <a:t> - web resources</a:t>
            </a:r>
            <a:endParaRPr/>
          </a:p>
        </p:txBody>
      </p:sp>
      <p:sp>
        <p:nvSpPr>
          <p:cNvPr id="161" name="Google Shape;161;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sz="2200" u="sng">
                <a:solidFill>
                  <a:schemeClr val="accent5"/>
                </a:solidFill>
                <a:hlinkClick r:id="rId3">
                  <a:extLst>
                    <a:ext uri="{A12FA001-AC4F-418D-AE19-62706E023703}">
                      <ahyp:hlinkClr val="tx"/>
                    </a:ext>
                  </a:extLst>
                </a:hlinkClick>
              </a:rPr>
              <a:t>Small teams &amp; solo work: Using a QA process to build confidence in your data stories</a:t>
            </a:r>
            <a:endParaRPr sz="2200"/>
          </a:p>
          <a:p>
            <a:pPr indent="-368300" lvl="0" marL="457200" rtl="0" algn="l">
              <a:spcBef>
                <a:spcPts val="0"/>
              </a:spcBef>
              <a:spcAft>
                <a:spcPts val="0"/>
              </a:spcAft>
              <a:buSzPts val="2200"/>
              <a:buChar char="●"/>
            </a:pPr>
            <a:r>
              <a:rPr lang="en" sz="2200" u="sng">
                <a:solidFill>
                  <a:schemeClr val="accent5"/>
                </a:solidFill>
                <a:hlinkClick r:id="rId4">
                  <a:extLst>
                    <a:ext uri="{A12FA001-AC4F-418D-AE19-62706E023703}">
                      <ahyp:hlinkClr val="tx"/>
                    </a:ext>
                  </a:extLst>
                </a:hlinkClick>
              </a:rPr>
              <a:t>Scraping data in innovative ways</a:t>
            </a:r>
            <a:endParaRPr sz="2200"/>
          </a:p>
          <a:p>
            <a:pPr indent="-368300" lvl="0" marL="457200" rtl="0" algn="l">
              <a:spcBef>
                <a:spcPts val="0"/>
              </a:spcBef>
              <a:spcAft>
                <a:spcPts val="0"/>
              </a:spcAft>
              <a:buSzPts val="2200"/>
              <a:buChar char="●"/>
            </a:pPr>
            <a:r>
              <a:rPr lang="en" sz="2200" u="sng">
                <a:solidFill>
                  <a:schemeClr val="accent5"/>
                </a:solidFill>
                <a:hlinkClick r:id="rId5">
                  <a:extLst>
                    <a:ext uri="{A12FA001-AC4F-418D-AE19-62706E023703}">
                      <ahyp:hlinkClr val="tx"/>
                    </a:ext>
                  </a:extLst>
                </a:hlinkClick>
              </a:rPr>
              <a:t>How to responsibly visualize flawed data</a:t>
            </a:r>
            <a:endParaRPr sz="2200"/>
          </a:p>
          <a:p>
            <a:pPr indent="-368300" lvl="0" marL="457200" rtl="0" algn="l">
              <a:spcBef>
                <a:spcPts val="0"/>
              </a:spcBef>
              <a:spcAft>
                <a:spcPts val="0"/>
              </a:spcAft>
              <a:buSzPts val="2200"/>
              <a:buChar char="●"/>
            </a:pPr>
            <a:r>
              <a:rPr lang="en" sz="2200" u="sng">
                <a:solidFill>
                  <a:schemeClr val="hlink"/>
                </a:solidFill>
                <a:hlinkClick r:id="rId6"/>
              </a:rPr>
              <a:t>Datawrapper Data Blog</a:t>
            </a:r>
            <a:endParaRPr sz="2200"/>
          </a:p>
          <a:p>
            <a:pPr indent="-368300" lvl="0" marL="457200" rtl="0" algn="l">
              <a:spcBef>
                <a:spcPts val="0"/>
              </a:spcBef>
              <a:spcAft>
                <a:spcPts val="0"/>
              </a:spcAft>
              <a:buSzPts val="2200"/>
              <a:buChar char="●"/>
            </a:pPr>
            <a:r>
              <a:rPr lang="en" sz="2200" u="sng">
                <a:solidFill>
                  <a:schemeClr val="accent5"/>
                </a:solidFill>
                <a:hlinkClick r:id="rId7">
                  <a:extLst>
                    <a:ext uri="{A12FA001-AC4F-418D-AE19-62706E023703}">
                      <ahyp:hlinkClr val="tx"/>
                    </a:ext>
                  </a:extLst>
                </a:hlinkClick>
              </a:rPr>
              <a:t>The Quartz guide to bad data</a:t>
            </a:r>
            <a:endParaRPr sz="2200"/>
          </a:p>
          <a:p>
            <a:pPr indent="-368300" lvl="0" marL="457200" rtl="0" algn="l">
              <a:spcBef>
                <a:spcPts val="0"/>
              </a:spcBef>
              <a:spcAft>
                <a:spcPts val="0"/>
              </a:spcAft>
              <a:buSzPts val="2200"/>
              <a:buChar char="●"/>
            </a:pPr>
            <a:r>
              <a:rPr lang="en" sz="2200" u="sng">
                <a:solidFill>
                  <a:schemeClr val="accent5"/>
                </a:solidFill>
                <a:hlinkClick r:id="rId8">
                  <a:extLst>
                    <a:ext uri="{A12FA001-AC4F-418D-AE19-62706E023703}">
                      <ahyp:hlinkClr val="tx"/>
                    </a:ext>
                  </a:extLst>
                </a:hlinkClick>
              </a:rPr>
              <a:t>Guidelines for reporting on multiracial people</a:t>
            </a:r>
            <a:endParaRPr sz="2200"/>
          </a:p>
          <a:p>
            <a:pPr indent="-368300" lvl="0" marL="457200" rtl="0" algn="l">
              <a:spcBef>
                <a:spcPts val="0"/>
              </a:spcBef>
              <a:spcAft>
                <a:spcPts val="0"/>
              </a:spcAft>
              <a:buSzPts val="2200"/>
              <a:buChar char="●"/>
            </a:pPr>
            <a:r>
              <a:rPr lang="en" sz="2200" u="sng">
                <a:solidFill>
                  <a:schemeClr val="accent5"/>
                </a:solidFill>
                <a:hlinkClick r:id="rId9">
                  <a:extLst>
                    <a:ext uri="{A12FA001-AC4F-418D-AE19-62706E023703}">
                      <ahyp:hlinkClr val="tx"/>
                    </a:ext>
                  </a:extLst>
                </a:hlinkClick>
              </a:rPr>
              <a:t>7 tips for data-driven journalism about LGBTQ+ communities</a:t>
            </a:r>
            <a:endParaRPr sz="22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Books on thinking about data</a:t>
            </a:r>
            <a:endParaRPr/>
          </a:p>
        </p:txBody>
      </p:sp>
      <p:sp>
        <p:nvSpPr>
          <p:cNvPr id="167" name="Google Shape;167;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68300" lvl="0" marL="457200" rtl="0" algn="l">
              <a:spcBef>
                <a:spcPts val="0"/>
              </a:spcBef>
              <a:spcAft>
                <a:spcPts val="0"/>
              </a:spcAft>
              <a:buSzPts val="2200"/>
              <a:buChar char="●"/>
            </a:pPr>
            <a:r>
              <a:rPr lang="en" sz="2200"/>
              <a:t>Investigative Reporters &amp; Editors' Numbers in the Newsroom</a:t>
            </a:r>
            <a:endParaRPr sz="2200"/>
          </a:p>
          <a:p>
            <a:pPr indent="-368300" lvl="0" marL="457200" rtl="0" algn="l">
              <a:spcBef>
                <a:spcPts val="0"/>
              </a:spcBef>
              <a:spcAft>
                <a:spcPts val="0"/>
              </a:spcAft>
              <a:buSzPts val="2200"/>
              <a:buChar char="●"/>
            </a:pPr>
            <a:r>
              <a:rPr lang="en" sz="2200"/>
              <a:t>The Wall Street Journal's Guide to Information Graphics</a:t>
            </a:r>
            <a:endParaRPr sz="2200"/>
          </a:p>
          <a:p>
            <a:pPr indent="-368300" lvl="0" marL="457200" rtl="0" algn="l">
              <a:spcBef>
                <a:spcPts val="0"/>
              </a:spcBef>
              <a:spcAft>
                <a:spcPts val="0"/>
              </a:spcAft>
              <a:buSzPts val="2200"/>
              <a:buChar char="●"/>
            </a:pPr>
            <a:r>
              <a:rPr lang="en" sz="2200"/>
              <a:t>How Charts Lie by Alberto Cairo</a:t>
            </a:r>
            <a:endParaRPr sz="2200"/>
          </a:p>
          <a:p>
            <a:pPr indent="-368300" lvl="0" marL="457200" rtl="0" algn="l">
              <a:spcBef>
                <a:spcPts val="0"/>
              </a:spcBef>
              <a:spcAft>
                <a:spcPts val="0"/>
              </a:spcAft>
              <a:buSzPts val="2200"/>
              <a:buChar char="●"/>
            </a:pPr>
            <a:r>
              <a:rPr lang="en" sz="2200"/>
              <a:t>Precision Journalism by Philip Meyer</a:t>
            </a:r>
            <a:endParaRPr sz="2200"/>
          </a:p>
          <a:p>
            <a:pPr indent="-368300" lvl="0" marL="457200" rtl="0" algn="l">
              <a:spcBef>
                <a:spcPts val="0"/>
              </a:spcBef>
              <a:spcAft>
                <a:spcPts val="0"/>
              </a:spcAft>
              <a:buSzPts val="2200"/>
              <a:buChar char="●"/>
            </a:pPr>
            <a:r>
              <a:rPr lang="en" sz="2200"/>
              <a:t>Data Portraits: Visualizing Black America by W.E.B. DuBois</a:t>
            </a:r>
            <a:endParaRPr sz="2200"/>
          </a:p>
          <a:p>
            <a:pPr indent="-368300" lvl="0" marL="457200" rtl="0" algn="l">
              <a:spcBef>
                <a:spcPts val="0"/>
              </a:spcBef>
              <a:spcAft>
                <a:spcPts val="0"/>
              </a:spcAft>
              <a:buSzPts val="2200"/>
              <a:buChar char="●"/>
            </a:pPr>
            <a:r>
              <a:rPr lang="en" sz="2200"/>
              <a:t>Invisible Women: Data Bias in a World Designed for Men by Caroline Criado Pérez</a:t>
            </a:r>
            <a:endParaRPr sz="2200"/>
          </a:p>
          <a:p>
            <a:pPr indent="-368300" lvl="0" marL="457200" rtl="0" algn="l">
              <a:spcBef>
                <a:spcPts val="0"/>
              </a:spcBef>
              <a:spcAft>
                <a:spcPts val="0"/>
              </a:spcAft>
              <a:buSzPts val="2200"/>
              <a:buChar char="●"/>
            </a:pPr>
            <a:r>
              <a:rPr lang="en" sz="2200"/>
              <a:t>Queer Data by Kevin Guyan</a:t>
            </a:r>
            <a:endParaRPr sz="2200"/>
          </a:p>
          <a:p>
            <a:pPr indent="-368300" lvl="0" marL="457200" rtl="0" algn="l">
              <a:spcBef>
                <a:spcPts val="0"/>
              </a:spcBef>
              <a:spcAft>
                <a:spcPts val="0"/>
              </a:spcAft>
              <a:buSzPts val="2200"/>
              <a:buChar char="●"/>
            </a:pPr>
            <a:r>
              <a:rPr lang="en" sz="2200"/>
              <a:t>Predatory Data: Eugenics in Big Tech and Our Fight for an Independent Future by Anita Chan</a:t>
            </a:r>
            <a:endParaRPr sz="22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Learning to code</a:t>
            </a:r>
            <a:endParaRPr/>
          </a:p>
        </p:txBody>
      </p:sp>
      <p:sp>
        <p:nvSpPr>
          <p:cNvPr id="173" name="Google Shape;173;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Journalism-specific resources</a:t>
            </a:r>
            <a:endParaRPr/>
          </a:p>
          <a:p>
            <a:pPr indent="-361950" lvl="0" marL="457200" rtl="0" algn="l">
              <a:spcBef>
                <a:spcPts val="1200"/>
              </a:spcBef>
              <a:spcAft>
                <a:spcPts val="0"/>
              </a:spcAft>
              <a:buSzPts val="2100"/>
              <a:buChar char="●"/>
            </a:pPr>
            <a:r>
              <a:rPr lang="en" sz="2100" u="sng">
                <a:solidFill>
                  <a:schemeClr val="accent5"/>
                </a:solidFill>
                <a:hlinkClick r:id="rId3">
                  <a:extLst>
                    <a:ext uri="{A12FA001-AC4F-418D-AE19-62706E023703}">
                      <ahyp:hlinkClr val="tx"/>
                    </a:ext>
                  </a:extLst>
                </a:hlinkClick>
              </a:rPr>
              <a:t>R for Data Journalists</a:t>
            </a:r>
            <a:endParaRPr sz="2100"/>
          </a:p>
          <a:p>
            <a:pPr indent="-361950" lvl="0" marL="457200" rtl="0" algn="l">
              <a:spcBef>
                <a:spcPts val="0"/>
              </a:spcBef>
              <a:spcAft>
                <a:spcPts val="0"/>
              </a:spcAft>
              <a:buSzPts val="2100"/>
              <a:buChar char="●"/>
            </a:pPr>
            <a:r>
              <a:rPr lang="en" sz="2100" u="sng">
                <a:solidFill>
                  <a:schemeClr val="accent5"/>
                </a:solidFill>
                <a:hlinkClick r:id="rId4">
                  <a:extLst>
                    <a:ext uri="{A12FA001-AC4F-418D-AE19-62706E023703}">
                      <ahyp:hlinkClr val="tx"/>
                    </a:ext>
                  </a:extLst>
                </a:hlinkClick>
              </a:rPr>
              <a:t>First Python Notebook</a:t>
            </a:r>
            <a:endParaRPr sz="2100"/>
          </a:p>
          <a:p>
            <a:pPr indent="-361950" lvl="0" marL="457200" rtl="0" algn="l">
              <a:spcBef>
                <a:spcPts val="0"/>
              </a:spcBef>
              <a:spcAft>
                <a:spcPts val="0"/>
              </a:spcAft>
              <a:buSzPts val="2100"/>
              <a:buChar char="●"/>
            </a:pPr>
            <a:r>
              <a:rPr lang="en" sz="2100" u="sng">
                <a:solidFill>
                  <a:schemeClr val="hlink"/>
                </a:solidFill>
                <a:hlinkClick r:id="rId5"/>
              </a:rPr>
              <a:t>The Elegant Selection</a:t>
            </a:r>
            <a:r>
              <a:rPr lang="en" sz="2100"/>
              <a:t> &amp; </a:t>
            </a:r>
            <a:r>
              <a:rPr lang="en" sz="2100" u="sng">
                <a:solidFill>
                  <a:schemeClr val="accent5"/>
                </a:solidFill>
                <a:hlinkClick r:id="rId6">
                  <a:extLst>
                    <a:ext uri="{A12FA001-AC4F-418D-AE19-62706E023703}">
                      <ahyp:hlinkClr val="tx"/>
                    </a:ext>
                  </a:extLst>
                </a:hlinkClick>
              </a:rPr>
              <a:t>JavaScript for the Web Savvy</a:t>
            </a:r>
            <a:endParaRPr sz="2100"/>
          </a:p>
          <a:p>
            <a:pPr indent="0" lvl="0" marL="0" rtl="0" algn="l">
              <a:spcBef>
                <a:spcPts val="1200"/>
              </a:spcBef>
              <a:spcAft>
                <a:spcPts val="0"/>
              </a:spcAft>
              <a:buNone/>
            </a:pPr>
            <a:r>
              <a:rPr lang="en" sz="2100"/>
              <a:t>Other resources</a:t>
            </a:r>
            <a:endParaRPr sz="2100"/>
          </a:p>
          <a:p>
            <a:pPr indent="-361950" lvl="0" marL="457200" rtl="0" algn="l">
              <a:spcBef>
                <a:spcPts val="1200"/>
              </a:spcBef>
              <a:spcAft>
                <a:spcPts val="0"/>
              </a:spcAft>
              <a:buSzPts val="2100"/>
              <a:buChar char="●"/>
            </a:pPr>
            <a:r>
              <a:rPr lang="en" sz="2100" u="sng">
                <a:solidFill>
                  <a:schemeClr val="hlink"/>
                </a:solidFill>
                <a:hlinkClick r:id="rId7"/>
              </a:rPr>
              <a:t>Eloquent JavaScript</a:t>
            </a:r>
            <a:r>
              <a:rPr lang="en" sz="2100"/>
              <a:t> &amp; </a:t>
            </a:r>
            <a:r>
              <a:rPr lang="en" sz="2100" u="sng">
                <a:solidFill>
                  <a:schemeClr val="hlink"/>
                </a:solidFill>
                <a:hlinkClick r:id="rId8"/>
              </a:rPr>
              <a:t>JavaScript Basics</a:t>
            </a:r>
            <a:endParaRPr sz="21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