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roxima Nova"/>
      <p:regular r:id="rId14"/>
      <p:bold r:id="rId15"/>
      <p:italic r:id="rId16"/>
      <p:boldItalic r:id="rId17"/>
    </p:embeddedFont>
    <p:embeddedFont>
      <p:font typeface="Roboto"/>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OpenSans-regular.fntdata"/><Relationship Id="rId21" Type="http://schemas.openxmlformats.org/officeDocument/2006/relationships/font" Target="fonts/Roboto-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roximaNova-bold.fntdata"/><Relationship Id="rId14" Type="http://schemas.openxmlformats.org/officeDocument/2006/relationships/font" Target="fonts/ProximaNova-regular.fntdata"/><Relationship Id="rId17" Type="http://schemas.openxmlformats.org/officeDocument/2006/relationships/font" Target="fonts/ProximaNova-boldItalic.fntdata"/><Relationship Id="rId16" Type="http://schemas.openxmlformats.org/officeDocument/2006/relationships/font" Target="fonts/ProximaNova-italic.fntdata"/><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5b0c797dac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5b0c797dac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5432bd72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5432bd72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5432bd72b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5432bd72b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432bd72b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432bd72b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5432bd72b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5432bd72b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5432bd72b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5432bd72b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5b0c797dac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5b0c797dac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al.com" TargetMode="External"/><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Beyond the Violence</a:t>
            </a:r>
            <a:endParaRPr/>
          </a:p>
        </p:txBody>
      </p:sp>
      <p:sp>
        <p:nvSpPr>
          <p:cNvPr id="60" name="Google Shape;60;p13"/>
          <p:cNvSpPr txBox="1"/>
          <p:nvPr>
            <p:ph idx="1" type="subTitle"/>
          </p:nvPr>
        </p:nvSpPr>
        <p:spPr>
          <a:xfrm>
            <a:off x="510450" y="3182325"/>
            <a:ext cx="8558700" cy="630000"/>
          </a:xfrm>
          <a:prstGeom prst="rect">
            <a:avLst/>
          </a:prstGeom>
        </p:spPr>
        <p:txBody>
          <a:bodyPr anchorCtr="0" anchor="t" bIns="91425" lIns="91425" spcFirstLastPara="1" rIns="91425" wrap="square" tIns="91425">
            <a:noAutofit/>
          </a:bodyPr>
          <a:lstStyle/>
          <a:p>
            <a:pPr indent="0" lvl="0" marL="0" rtl="0" algn="l">
              <a:lnSpc>
                <a:spcPct val="95000"/>
              </a:lnSpc>
              <a:spcBef>
                <a:spcPts val="1100"/>
              </a:spcBef>
              <a:spcAft>
                <a:spcPts val="0"/>
              </a:spcAft>
              <a:buClr>
                <a:schemeClr val="dk1"/>
              </a:buClr>
              <a:buSzPts val="935"/>
              <a:buFont typeface="Arial"/>
              <a:buNone/>
            </a:pPr>
            <a:r>
              <a:rPr b="1" lang="en" sz="1647">
                <a:solidFill>
                  <a:srgbClr val="FFFFFF"/>
                </a:solidFill>
                <a:latin typeface="Open Sans"/>
                <a:ea typeface="Open Sans"/>
                <a:cs typeface="Open Sans"/>
                <a:sym typeface="Open Sans"/>
              </a:rPr>
              <a:t>A Solutions Journalism Approach to Covering the Impact of Guns on Children</a:t>
            </a:r>
            <a:endParaRPr sz="1477">
              <a:solidFill>
                <a:srgbClr val="FFFFFF"/>
              </a:solidFill>
              <a:latin typeface="Roboto"/>
              <a:ea typeface="Roboto"/>
              <a:cs typeface="Roboto"/>
              <a:sym typeface="Roboto"/>
            </a:endParaRPr>
          </a:p>
          <a:p>
            <a:pPr indent="0" lvl="0" marL="0" rtl="0" algn="l">
              <a:lnSpc>
                <a:spcPct val="80000"/>
              </a:lnSpc>
              <a:spcBef>
                <a:spcPts val="1100"/>
              </a:spcBef>
              <a:spcAft>
                <a:spcPts val="0"/>
              </a:spcAft>
              <a:buSzPts val="935"/>
              <a:buNone/>
            </a:pPr>
            <a:r>
              <a:t/>
            </a:r>
            <a:endParaRPr sz="238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idx="1" type="subTitle"/>
          </p:nvPr>
        </p:nvSpPr>
        <p:spPr>
          <a:xfrm>
            <a:off x="510450" y="3182325"/>
            <a:ext cx="8558700" cy="630000"/>
          </a:xfrm>
          <a:prstGeom prst="rect">
            <a:avLst/>
          </a:prstGeom>
        </p:spPr>
        <p:txBody>
          <a:bodyPr anchorCtr="0" anchor="t" bIns="91425" lIns="91425" spcFirstLastPara="1" rIns="91425" wrap="square" tIns="91425">
            <a:noAutofit/>
          </a:bodyPr>
          <a:lstStyle/>
          <a:p>
            <a:pPr indent="0" lvl="0" marL="0" rtl="0" algn="l">
              <a:lnSpc>
                <a:spcPct val="95000"/>
              </a:lnSpc>
              <a:spcBef>
                <a:spcPts val="1100"/>
              </a:spcBef>
              <a:spcAft>
                <a:spcPts val="0"/>
              </a:spcAft>
              <a:buClr>
                <a:schemeClr val="dk1"/>
              </a:buClr>
              <a:buSzPts val="935"/>
              <a:buFont typeface="Arial"/>
              <a:buNone/>
            </a:pPr>
            <a:r>
              <a:rPr b="1" lang="en" sz="1647">
                <a:solidFill>
                  <a:srgbClr val="FFFFFF"/>
                </a:solidFill>
                <a:latin typeface="Open Sans"/>
                <a:ea typeface="Open Sans"/>
                <a:cs typeface="Open Sans"/>
                <a:sym typeface="Open Sans"/>
              </a:rPr>
              <a:t>Guns are the leading cause of death of children in the United States.</a:t>
            </a:r>
            <a:endParaRPr b="1" sz="1647">
              <a:solidFill>
                <a:srgbClr val="FFFFFF"/>
              </a:solidFill>
              <a:latin typeface="Open Sans"/>
              <a:ea typeface="Open Sans"/>
              <a:cs typeface="Open Sans"/>
              <a:sym typeface="Open Sans"/>
            </a:endParaRPr>
          </a:p>
          <a:p>
            <a:pPr indent="0" lvl="0" marL="0" rtl="0" algn="l">
              <a:lnSpc>
                <a:spcPct val="95000"/>
              </a:lnSpc>
              <a:spcBef>
                <a:spcPts val="1100"/>
              </a:spcBef>
              <a:spcAft>
                <a:spcPts val="0"/>
              </a:spcAft>
              <a:buClr>
                <a:schemeClr val="dk1"/>
              </a:buClr>
              <a:buSzPts val="935"/>
              <a:buFont typeface="Arial"/>
              <a:buNone/>
            </a:pPr>
            <a:r>
              <a:rPr lang="en" sz="1500">
                <a:solidFill>
                  <a:srgbClr val="303030"/>
                </a:solidFill>
                <a:highlight>
                  <a:srgbClr val="FFFFFF"/>
                </a:highlight>
                <a:latin typeface="Georgia"/>
                <a:ea typeface="Georgia"/>
                <a:cs typeface="Georgia"/>
                <a:sym typeface="Georgia"/>
              </a:rPr>
              <a:t>"In the U.S., gun death rates in this age group have increased by 106 percent since 2013 and have been the leading cause of death among this group since 2020," the Johns Hopkins Center for Gun Violence Solutions wrote in a 2024 report.</a:t>
            </a:r>
            <a:endParaRPr b="1" sz="1647">
              <a:solidFill>
                <a:srgbClr val="FFFFFF"/>
              </a:solidFill>
              <a:latin typeface="Open Sans"/>
              <a:ea typeface="Open Sans"/>
              <a:cs typeface="Open Sans"/>
              <a:sym typeface="Open Sans"/>
            </a:endParaRPr>
          </a:p>
          <a:p>
            <a:pPr indent="0" lvl="0" marL="0" rtl="0" algn="l">
              <a:lnSpc>
                <a:spcPct val="95000"/>
              </a:lnSpc>
              <a:spcBef>
                <a:spcPts val="1100"/>
              </a:spcBef>
              <a:spcAft>
                <a:spcPts val="0"/>
              </a:spcAft>
              <a:buClr>
                <a:schemeClr val="dk1"/>
              </a:buClr>
              <a:buSzPts val="935"/>
              <a:buFont typeface="Arial"/>
              <a:buNone/>
            </a:pPr>
            <a:r>
              <a:t/>
            </a:r>
            <a:endParaRPr b="1" sz="1647">
              <a:solidFill>
                <a:srgbClr val="FFFFFF"/>
              </a:solidFill>
              <a:latin typeface="Open Sans"/>
              <a:ea typeface="Open Sans"/>
              <a:cs typeface="Open Sans"/>
              <a:sym typeface="Open Sans"/>
            </a:endParaRPr>
          </a:p>
          <a:p>
            <a:pPr indent="0" lvl="0" marL="0" rtl="0" algn="l">
              <a:lnSpc>
                <a:spcPct val="80000"/>
              </a:lnSpc>
              <a:spcBef>
                <a:spcPts val="1100"/>
              </a:spcBef>
              <a:spcAft>
                <a:spcPts val="0"/>
              </a:spcAft>
              <a:buSzPts val="935"/>
              <a:buNone/>
            </a:pPr>
            <a:r>
              <a:t/>
            </a:r>
            <a:endParaRPr sz="238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AL.Com</a:t>
            </a:r>
            <a:r>
              <a:rPr lang="en"/>
              <a:t> beyond the violence</a:t>
            </a:r>
            <a:endParaRPr/>
          </a:p>
        </p:txBody>
      </p:sp>
      <p:sp>
        <p:nvSpPr>
          <p:cNvPr id="71" name="Google Shape;71;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2" name="Google Shape;72;p15" title="Johnson.png"/>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73" name="Google Shape;73;p15" title="Screenshot 2025-05-22 120426.png"/>
          <p:cNvPicPr preferRelativeResize="0"/>
          <p:nvPr/>
        </p:nvPicPr>
        <p:blipFill rotWithShape="1">
          <a:blip r:embed="rId5">
            <a:alphaModFix/>
          </a:blip>
          <a:srcRect b="20280" l="0" r="0" t="0"/>
          <a:stretch/>
        </p:blipFill>
        <p:spPr>
          <a:xfrm>
            <a:off x="4837325" y="1382450"/>
            <a:ext cx="4168351" cy="1722424"/>
          </a:xfrm>
          <a:prstGeom prst="rect">
            <a:avLst/>
          </a:prstGeom>
          <a:noFill/>
          <a:ln>
            <a:noFill/>
          </a:ln>
        </p:spPr>
      </p:pic>
      <p:pic>
        <p:nvPicPr>
          <p:cNvPr id="74" name="Google Shape;74;p15" title="Screenshot 2025-05-22 120455.png"/>
          <p:cNvPicPr preferRelativeResize="0"/>
          <p:nvPr/>
        </p:nvPicPr>
        <p:blipFill rotWithShape="1">
          <a:blip r:embed="rId6">
            <a:alphaModFix/>
          </a:blip>
          <a:srcRect b="0" l="3070" r="-3070" t="0"/>
          <a:stretch/>
        </p:blipFill>
        <p:spPr>
          <a:xfrm>
            <a:off x="182175" y="1601575"/>
            <a:ext cx="4655151" cy="1722425"/>
          </a:xfrm>
          <a:prstGeom prst="rect">
            <a:avLst/>
          </a:prstGeom>
          <a:noFill/>
          <a:ln>
            <a:noFill/>
          </a:ln>
        </p:spPr>
      </p:pic>
      <p:pic>
        <p:nvPicPr>
          <p:cNvPr id="75" name="Google Shape;75;p15" title="Screenshot 2025-05-22 120356.png"/>
          <p:cNvPicPr preferRelativeResize="0"/>
          <p:nvPr/>
        </p:nvPicPr>
        <p:blipFill>
          <a:blip r:embed="rId7">
            <a:alphaModFix/>
          </a:blip>
          <a:stretch>
            <a:fillRect/>
          </a:stretch>
        </p:blipFill>
        <p:spPr>
          <a:xfrm>
            <a:off x="1480925" y="3469600"/>
            <a:ext cx="7663074" cy="1591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1" name="Google Shape;81;p16" title="Screenshot 2025-05-22 121034.png"/>
          <p:cNvPicPr preferRelativeResize="0"/>
          <p:nvPr/>
        </p:nvPicPr>
        <p:blipFill>
          <a:blip r:embed="rId3">
            <a:alphaModFix/>
          </a:blip>
          <a:stretch>
            <a:fillRect/>
          </a:stretch>
        </p:blipFill>
        <p:spPr>
          <a:xfrm>
            <a:off x="-2544005" y="85023"/>
            <a:ext cx="11688005" cy="5058475"/>
          </a:xfrm>
          <a:prstGeom prst="rect">
            <a:avLst/>
          </a:prstGeom>
          <a:noFill/>
          <a:ln>
            <a:noFill/>
          </a:ln>
        </p:spPr>
      </p:pic>
      <p:pic>
        <p:nvPicPr>
          <p:cNvPr id="82" name="Google Shape;82;p16" title="Screenshot 2025-05-22 121133.png"/>
          <p:cNvPicPr preferRelativeResize="0"/>
          <p:nvPr/>
        </p:nvPicPr>
        <p:blipFill>
          <a:blip r:embed="rId4">
            <a:alphaModFix/>
          </a:blip>
          <a:stretch>
            <a:fillRect/>
          </a:stretch>
        </p:blipFill>
        <p:spPr>
          <a:xfrm>
            <a:off x="-370875" y="2876525"/>
            <a:ext cx="7341750" cy="2139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9" name="Google Shape;89;p17" title="Screenshot 2025-05-22 121842.png"/>
          <p:cNvPicPr preferRelativeResize="0"/>
          <p:nvPr/>
        </p:nvPicPr>
        <p:blipFill>
          <a:blip r:embed="rId4">
            <a:alphaModFix/>
          </a:blip>
          <a:stretch>
            <a:fillRect/>
          </a:stretch>
        </p:blipFill>
        <p:spPr>
          <a:xfrm>
            <a:off x="232313" y="3278175"/>
            <a:ext cx="3609975" cy="1381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5" name="Google Shape;95;p18" title="Screenshot 2025-05-22 122111.png"/>
          <p:cNvPicPr preferRelativeResize="0"/>
          <p:nvPr/>
        </p:nvPicPr>
        <p:blipFill>
          <a:blip r:embed="rId4">
            <a:alphaModFix/>
          </a:blip>
          <a:stretch>
            <a:fillRect/>
          </a:stretch>
        </p:blipFill>
        <p:spPr>
          <a:xfrm>
            <a:off x="0" y="3134375"/>
            <a:ext cx="4100299" cy="1612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Finding accurate data is hard</a:t>
            </a:r>
            <a:endParaRPr b="1">
              <a:solidFill>
                <a:schemeClr val="lt1"/>
              </a:solidFill>
            </a:endParaRPr>
          </a:p>
        </p:txBody>
      </p:sp>
      <p:sp>
        <p:nvSpPr>
          <p:cNvPr id="101" name="Google Shape;101;p19"/>
          <p:cNvSpPr txBox="1"/>
          <p:nvPr>
            <p:ph idx="1" type="body"/>
          </p:nvPr>
        </p:nvSpPr>
        <p:spPr>
          <a:xfrm>
            <a:off x="311700" y="1152475"/>
            <a:ext cx="8520600" cy="3507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lt1"/>
              </a:buClr>
              <a:buSzPts val="1800"/>
              <a:buChar char="●"/>
            </a:pPr>
            <a:r>
              <a:rPr lang="en">
                <a:solidFill>
                  <a:schemeClr val="lt1"/>
                </a:solidFill>
              </a:rPr>
              <a:t>WONDER, CDC data</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Gun Violence Archive (derived from media reports)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FBI Crime Data Explorer (data is voluntary and likely inaccurate)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Local police, coroner’s information</a:t>
            </a:r>
            <a:endParaRPr>
              <a:solidFill>
                <a:schemeClr val="lt1"/>
              </a:solidFill>
            </a:endParaRPr>
          </a:p>
          <a:p>
            <a:pPr indent="0" lvl="0" marL="457200" rtl="0" algn="l">
              <a:spcBef>
                <a:spcPts val="1200"/>
              </a:spcBef>
              <a:spcAft>
                <a:spcPts val="1200"/>
              </a:spcAft>
              <a:buNone/>
            </a:pPr>
            <a:r>
              <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Identifying potential solutions, stories</a:t>
            </a:r>
            <a:endParaRPr b="1">
              <a:solidFill>
                <a:schemeClr val="lt1"/>
              </a:solidFill>
            </a:endParaRPr>
          </a:p>
        </p:txBody>
      </p:sp>
      <p:sp>
        <p:nvSpPr>
          <p:cNvPr id="107" name="Google Shape;107;p20"/>
          <p:cNvSpPr txBox="1"/>
          <p:nvPr>
            <p:ph idx="1" type="body"/>
          </p:nvPr>
        </p:nvSpPr>
        <p:spPr>
          <a:xfrm>
            <a:off x="311700" y="1152475"/>
            <a:ext cx="8520600" cy="3507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lt1"/>
              </a:buClr>
              <a:buSzPts val="1800"/>
              <a:buChar char="●"/>
            </a:pPr>
            <a:r>
              <a:rPr lang="en">
                <a:solidFill>
                  <a:schemeClr val="lt1"/>
                </a:solidFill>
              </a:rPr>
              <a:t>Understand trauma-informed reporting practices</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DART Center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Understand evidence-based best practices</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PROGRESS research</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Local community violence intervention programs</a:t>
            </a:r>
            <a:endParaRPr>
              <a:solidFill>
                <a:schemeClr val="lt1"/>
              </a:solidFill>
            </a:endParaRPr>
          </a:p>
          <a:p>
            <a:pPr indent="-317500" lvl="2" marL="1371600" rtl="0" algn="l">
              <a:spcBef>
                <a:spcPts val="0"/>
              </a:spcBef>
              <a:spcAft>
                <a:spcPts val="0"/>
              </a:spcAft>
              <a:buClr>
                <a:schemeClr val="lt1"/>
              </a:buClr>
              <a:buSzPts val="1400"/>
              <a:buChar char="■"/>
            </a:pPr>
            <a:r>
              <a:rPr lang="en">
                <a:solidFill>
                  <a:schemeClr val="lt1"/>
                </a:solidFill>
              </a:rPr>
              <a:t>Violence interrupters</a:t>
            </a:r>
            <a:endParaRPr>
              <a:solidFill>
                <a:schemeClr val="lt1"/>
              </a:solidFill>
            </a:endParaRPr>
          </a:p>
          <a:p>
            <a:pPr indent="-317500" lvl="2" marL="1371600" rtl="0" algn="l">
              <a:spcBef>
                <a:spcPts val="0"/>
              </a:spcBef>
              <a:spcAft>
                <a:spcPts val="0"/>
              </a:spcAft>
              <a:buClr>
                <a:schemeClr val="lt1"/>
              </a:buClr>
              <a:buSzPts val="1400"/>
              <a:buChar char="■"/>
            </a:pPr>
            <a:r>
              <a:rPr lang="en">
                <a:solidFill>
                  <a:schemeClr val="lt1"/>
                </a:solidFill>
              </a:rPr>
              <a:t>Focused deterrence</a:t>
            </a:r>
            <a:endParaRPr>
              <a:solidFill>
                <a:schemeClr val="lt1"/>
              </a:solidFill>
            </a:endParaRPr>
          </a:p>
          <a:p>
            <a:pPr indent="-317500" lvl="2" marL="1371600" rtl="0" algn="l">
              <a:spcBef>
                <a:spcPts val="0"/>
              </a:spcBef>
              <a:spcAft>
                <a:spcPts val="0"/>
              </a:spcAft>
              <a:buClr>
                <a:schemeClr val="lt1"/>
              </a:buClr>
              <a:buSzPts val="1400"/>
              <a:buChar char="■"/>
            </a:pPr>
            <a:r>
              <a:rPr lang="en">
                <a:solidFill>
                  <a:schemeClr val="lt1"/>
                </a:solidFill>
              </a:rPr>
              <a:t>Environmental risk factors</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May vary by community, issue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Understand potential ways to structure a story</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Solutions Journalism Network</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Trusting News Network</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