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0" r:id="rId2"/>
    <p:sldId id="2147471360" r:id="rId3"/>
    <p:sldId id="2147471362" r:id="rId4"/>
    <p:sldId id="2147471364" r:id="rId5"/>
    <p:sldId id="2147471366" r:id="rId6"/>
    <p:sldId id="2147471382" r:id="rId7"/>
    <p:sldId id="214747135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8" userDrawn="1">
          <p15:clr>
            <a:srgbClr val="A4A3A4"/>
          </p15:clr>
        </p15:guide>
        <p15:guide id="4" pos="7128" userDrawn="1">
          <p15:clr>
            <a:srgbClr val="A4A3A4"/>
          </p15:clr>
        </p15:guide>
        <p15:guide id="5" orient="horz" pos="4152" userDrawn="1">
          <p15:clr>
            <a:srgbClr val="A4A3A4"/>
          </p15:clr>
        </p15:guide>
        <p15:guide id="6" orient="horz" pos="1128" userDrawn="1">
          <p15:clr>
            <a:srgbClr val="A4A3A4"/>
          </p15:clr>
        </p15:guide>
        <p15:guide id="7" pos="6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6"/>
    <p:restoredTop sz="88628"/>
  </p:normalViewPr>
  <p:slideViewPr>
    <p:cSldViewPr snapToGrid="0" showGuides="1">
      <p:cViewPr varScale="1">
        <p:scale>
          <a:sx n="83" d="100"/>
          <a:sy n="83" d="100"/>
        </p:scale>
        <p:origin x="896" y="192"/>
      </p:cViewPr>
      <p:guideLst>
        <p:guide orient="horz" pos="2160"/>
        <p:guide pos="3840"/>
        <p:guide pos="528"/>
        <p:guide pos="7128"/>
        <p:guide orient="horz" pos="4152"/>
        <p:guide orient="horz" pos="1128"/>
        <p:guide pos="66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C7AA8-0A06-A94C-937D-E6C4E58D0C37}" type="datetimeFigureOut">
              <a:rPr lang="en-US" smtClean="0"/>
              <a:t>5/23/25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00930-198A-0B41-ABEE-FAB17D661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9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4b466a58c0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g34b466a58c0_0_7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287" name="Google Shape;287;g34b466a58c0_0_7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66" name="Google Shape;366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fld>
            <a:endParaRPr sz="11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872967" y="757633"/>
            <a:ext cx="10418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859244" y="2103867"/>
            <a:ext cx="10418799" cy="40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828754" lvl="2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2438339" lvl="3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924" lvl="4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509" lvl="5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7093" lvl="6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6263" lvl="8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40573" y="6203401"/>
            <a:ext cx="1166705" cy="414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79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997635" y="2060436"/>
            <a:ext cx="6679159" cy="10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33" b="0" i="0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1pPr>
            <a:lvl2pPr marL="1219140" lvl="1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4000" i="1">
                <a:solidFill>
                  <a:schemeClr val="lt1"/>
                </a:solidFill>
              </a:defRPr>
            </a:lvl2pPr>
            <a:lvl3pPr marL="1828709" lvl="2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4000" i="1">
                <a:solidFill>
                  <a:schemeClr val="lt1"/>
                </a:solidFill>
              </a:defRPr>
            </a:lvl3pPr>
            <a:lvl4pPr marL="2438278" lvl="3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  <a:defRPr sz="4000" i="1">
                <a:solidFill>
                  <a:schemeClr val="lt1"/>
                </a:solidFill>
              </a:defRPr>
            </a:lvl4pPr>
            <a:lvl5pPr marL="3047848" lvl="4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4000" i="1">
                <a:solidFill>
                  <a:schemeClr val="lt1"/>
                </a:solidFill>
              </a:defRPr>
            </a:lvl5pPr>
            <a:lvl6pPr marL="3657418" lvl="5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4000" i="1">
                <a:solidFill>
                  <a:schemeClr val="lt1"/>
                </a:solidFill>
              </a:defRPr>
            </a:lvl6pPr>
            <a:lvl7pPr marL="4266987" lvl="6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  <a:defRPr sz="4000" i="1">
                <a:solidFill>
                  <a:schemeClr val="lt1"/>
                </a:solidFill>
              </a:defRPr>
            </a:lvl7pPr>
            <a:lvl8pPr marL="4876557" lvl="7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4000" i="1">
                <a:solidFill>
                  <a:schemeClr val="lt1"/>
                </a:solidFill>
              </a:defRPr>
            </a:lvl8pPr>
            <a:lvl9pPr marL="5486126" lvl="8" indent="-55877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4000" i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4AB3A2-6A93-1F4A-85F5-761CFB74037F}"/>
              </a:ext>
            </a:extLst>
          </p:cNvPr>
          <p:cNvPicPr/>
          <p:nvPr userDrawn="1"/>
        </p:nvPicPr>
        <p:blipFill>
          <a:blip r:embed="rId3"/>
          <a:srcRect t="12525" b="12525"/>
          <a:stretch/>
        </p:blipFill>
        <p:spPr>
          <a:xfrm>
            <a:off x="10950652" y="539456"/>
            <a:ext cx="731947" cy="194733"/>
          </a:xfrm>
          <a:prstGeom prst="rect">
            <a:avLst/>
          </a:prstGeom>
        </p:spPr>
      </p:pic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B9A6D30-834B-2345-8CC2-F8E6187876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02615" y="5591354"/>
            <a:ext cx="2468092" cy="796260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/>
              <a:t>Insert your logo here.</a:t>
            </a:r>
          </a:p>
        </p:txBody>
      </p:sp>
    </p:spTree>
    <p:extLst>
      <p:ext uri="{BB962C8B-B14F-4D97-AF65-F5344CB8AC3E}">
        <p14:creationId xmlns:p14="http://schemas.microsoft.com/office/powerpoint/2010/main" val="360765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endParaRPr lang="en-US" kern="0"/>
          </a:p>
        </p:txBody>
      </p:sp>
      <p:sp>
        <p:nvSpPr>
          <p:cNvPr id="123" name="Google Shape;123;p3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endParaRPr lang="en-US" kern="0"/>
          </a:p>
        </p:txBody>
      </p:sp>
      <p:sp>
        <p:nvSpPr>
          <p:cNvPr id="124" name="Google Shape;124;p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219170"/>
            <a:fld id="{00000000-1234-1234-1234-123412341234}" type="slidenum">
              <a:rPr lang="en-US" kern="0" smtClean="0"/>
              <a:pPr defTabSz="1219170"/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53428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72967" y="757633"/>
            <a:ext cx="10418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72900" y="2195733"/>
            <a:ext cx="10418800" cy="42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40121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crc.tc.columbia.edu/easyblog/how-many-students-are-taking-dual-enrollment-courses-in-high-school-new-national-state-and-college-level-data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g34b466a58c0_0_7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-19652"/>
            <a:ext cx="12190407" cy="6897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34b466a58c0_0_733"/>
          <p:cNvPicPr preferRelativeResize="0"/>
          <p:nvPr/>
        </p:nvPicPr>
        <p:blipFill rotWithShape="1">
          <a:blip r:embed="rId4">
            <a:alphaModFix/>
          </a:blip>
          <a:srcRect r="57729" b="44973"/>
          <a:stretch/>
        </p:blipFill>
        <p:spPr>
          <a:xfrm>
            <a:off x="10552025" y="6028227"/>
            <a:ext cx="1502795" cy="66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34b466a58c0_0_733"/>
          <p:cNvSpPr txBox="1"/>
          <p:nvPr/>
        </p:nvSpPr>
        <p:spPr>
          <a:xfrm>
            <a:off x="914400" y="5107537"/>
            <a:ext cx="103632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30A2B6"/>
              </a:buClr>
              <a:buSzPts val="1800"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Google Shape;280;p4">
            <a:extLst>
              <a:ext uri="{FF2B5EF4-FFF2-40B4-BE49-F238E27FC236}">
                <a16:creationId xmlns:a16="http://schemas.microsoft.com/office/drawing/2014/main" id="{D0268084-FA2E-ED78-4B57-6E757513DE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093"/>
          <a:stretch/>
        </p:blipFill>
        <p:spPr>
          <a:xfrm>
            <a:off x="1" y="0"/>
            <a:ext cx="6096000" cy="688039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4b466a58c0_0_733"/>
          <p:cNvSpPr txBox="1"/>
          <p:nvPr/>
        </p:nvSpPr>
        <p:spPr>
          <a:xfrm>
            <a:off x="5510046" y="1911033"/>
            <a:ext cx="6353509" cy="305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defTabSz="1219170">
              <a:buClr>
                <a:srgbClr val="000000"/>
              </a:buClr>
              <a:buSzPts val="2267"/>
            </a:pPr>
            <a:r>
              <a:rPr lang="en-US" sz="4800" b="1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 Things to Know about Dual Enrollment</a:t>
            </a:r>
          </a:p>
          <a:p>
            <a:pPr defTabSz="1219170">
              <a:buClr>
                <a:srgbClr val="000000"/>
              </a:buClr>
              <a:buSzPts val="2267"/>
            </a:pPr>
            <a:endParaRPr lang="en-US" sz="2800" kern="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1219170">
              <a:buClr>
                <a:srgbClr val="000000"/>
              </a:buClr>
              <a:buSzPts val="2267"/>
            </a:pPr>
            <a:r>
              <a:rPr lang="en-US" sz="28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John Fink</a:t>
            </a:r>
          </a:p>
          <a:p>
            <a:pPr algn="r" defTabSz="1219170">
              <a:buClr>
                <a:srgbClr val="000000"/>
              </a:buClr>
              <a:buSzPts val="2267"/>
            </a:pPr>
            <a:r>
              <a:rPr lang="en-US" sz="28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Community College Research Center</a:t>
            </a:r>
          </a:p>
          <a:p>
            <a:pPr algn="r" defTabSz="1219170">
              <a:buClr>
                <a:srgbClr val="000000"/>
              </a:buClr>
              <a:buSzPts val="2267"/>
            </a:pPr>
            <a:r>
              <a:rPr lang="en-US" sz="28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EWA National Seminar, May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8D2C-AC64-F0FB-152B-A81FF3D8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60" y="238649"/>
            <a:ext cx="10885270" cy="1143200"/>
          </a:xfrm>
        </p:spPr>
        <p:txBody>
          <a:bodyPr/>
          <a:lstStyle/>
          <a:p>
            <a:r>
              <a:rPr lang="en-US" dirty="0"/>
              <a:t>1) Dual enrollment is </a:t>
            </a:r>
            <a:r>
              <a:rPr lang="en-US" u="sng" dirty="0"/>
              <a:t>big</a:t>
            </a:r>
            <a:r>
              <a:rPr lang="en-US" dirty="0"/>
              <a:t> (and growing), </a:t>
            </a:r>
            <a:r>
              <a:rPr lang="en-US" u="sng" dirty="0"/>
              <a:t>varied</a:t>
            </a:r>
            <a:r>
              <a:rPr lang="en-US" dirty="0"/>
              <a:t>, and especially important for </a:t>
            </a:r>
            <a:r>
              <a:rPr lang="en-US" u="sng" dirty="0"/>
              <a:t>community colleges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FDF1C6-85C0-79EF-F606-5892C6235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462" y="1726712"/>
            <a:ext cx="5780041" cy="4434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98969-ED30-9228-67EC-9A74BC0C41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58"/>
          <a:stretch/>
        </p:blipFill>
        <p:spPr>
          <a:xfrm>
            <a:off x="150991" y="2408439"/>
            <a:ext cx="6174471" cy="3517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34FD69-E395-2B71-4991-1EAC585CD9F8}"/>
              </a:ext>
            </a:extLst>
          </p:cNvPr>
          <p:cNvSpPr txBox="1"/>
          <p:nvPr/>
        </p:nvSpPr>
        <p:spPr>
          <a:xfrm>
            <a:off x="1068401" y="2039107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Growth of Dual Enrollment, 1999-2023</a:t>
            </a:r>
          </a:p>
        </p:txBody>
      </p:sp>
      <p:sp>
        <p:nvSpPr>
          <p:cNvPr id="7" name="Google Shape;1714;p3">
            <a:extLst>
              <a:ext uri="{FF2B5EF4-FFF2-40B4-BE49-F238E27FC236}">
                <a16:creationId xmlns:a16="http://schemas.microsoft.com/office/drawing/2014/main" id="{1A0180C5-4C82-5A16-601F-2D69ADE27E92}"/>
              </a:ext>
            </a:extLst>
          </p:cNvPr>
          <p:cNvSpPr txBox="1"/>
          <p:nvPr/>
        </p:nvSpPr>
        <p:spPr>
          <a:xfrm>
            <a:off x="157717" y="6347400"/>
            <a:ext cx="10543800" cy="51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4250" tIns="64250" rIns="64250" bIns="642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5"/>
              <a:buFont typeface="Arial"/>
              <a:buNone/>
            </a:pPr>
            <a:r>
              <a:rPr lang="en-US" sz="1025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CCRC analysis of IPEDS Data</a:t>
            </a:r>
            <a:endParaRPr sz="13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5"/>
              <a:buFont typeface="Arial"/>
              <a:buNone/>
            </a:pPr>
            <a:r>
              <a:rPr lang="en-US" sz="1025" b="0" i="0" u="sng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https://ccrc.tc.columbia.edu/easyblog/how-many-students-are-taking-dual-enrollment-courses-in-high-school-new-national-state-and-college-level-data.html</a:t>
            </a:r>
            <a:endParaRPr sz="884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3245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218-5A59-9867-96D7-1686BE0A7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47D6-ADB3-5BB5-0871-290D53A24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20" y="424914"/>
            <a:ext cx="4093690" cy="2137375"/>
          </a:xfrm>
        </p:spPr>
        <p:txBody>
          <a:bodyPr/>
          <a:lstStyle/>
          <a:p>
            <a:r>
              <a:rPr lang="en-US" sz="2800" dirty="0"/>
              <a:t>2) Strong research base showing that DE works as a lever for expanding college access &amp; attainment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304801-22C0-1DAA-037D-DA180FEBBA32}"/>
              </a:ext>
            </a:extLst>
          </p:cNvPr>
          <p:cNvSpPr txBox="1">
            <a:spLocks/>
          </p:cNvSpPr>
          <p:nvPr/>
        </p:nvSpPr>
        <p:spPr>
          <a:xfrm>
            <a:off x="598714" y="3429000"/>
            <a:ext cx="3311318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r"/>
            <a:r>
              <a:rPr lang="en-US" sz="3200" kern="0" dirty="0"/>
              <a:t>+ DE benefits Black, Latino, low-income and other priority groups</a:t>
            </a:r>
          </a:p>
        </p:txBody>
      </p:sp>
      <p:pic>
        <p:nvPicPr>
          <p:cNvPr id="10" name="Google Shape;1724;g32d00354c44_0_1" descr="The Postsecondary Outcomes of High School Dual Enrollment Students: A National and State-by-State Analysis">
            <a:extLst>
              <a:ext uri="{FF2B5EF4-FFF2-40B4-BE49-F238E27FC236}">
                <a16:creationId xmlns:a16="http://schemas.microsoft.com/office/drawing/2014/main" id="{2CA0F90E-89EE-771F-0D14-95FD9508190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27155" y="3236053"/>
            <a:ext cx="2134930" cy="2764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oogle Shape;1723;g32d00354c44_0_1">
            <a:extLst>
              <a:ext uri="{FF2B5EF4-FFF2-40B4-BE49-F238E27FC236}">
                <a16:creationId xmlns:a16="http://schemas.microsoft.com/office/drawing/2014/main" id="{39FB88A1-7BC0-F884-7EB3-0F82FDAEB8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35654"/>
          <a:stretch/>
        </p:blipFill>
        <p:spPr>
          <a:xfrm>
            <a:off x="5744569" y="3403854"/>
            <a:ext cx="3288725" cy="3199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oogle Shape;1005;p14">
            <a:extLst>
              <a:ext uri="{FF2B5EF4-FFF2-40B4-BE49-F238E27FC236}">
                <a16:creationId xmlns:a16="http://schemas.microsoft.com/office/drawing/2014/main" id="{994342F4-BC77-28DF-D055-02FFBD7254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42453"/>
          <a:stretch/>
        </p:blipFill>
        <p:spPr>
          <a:xfrm>
            <a:off x="9198774" y="3429000"/>
            <a:ext cx="2867156" cy="2143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oogle Shape;1004;p14">
            <a:extLst>
              <a:ext uri="{FF2B5EF4-FFF2-40B4-BE49-F238E27FC236}">
                <a16:creationId xmlns:a16="http://schemas.microsoft.com/office/drawing/2014/main" id="{EE7DB3C7-9DF9-80A4-BF05-BFA56ACD56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6935" b="34180"/>
          <a:stretch/>
        </p:blipFill>
        <p:spPr>
          <a:xfrm>
            <a:off x="7741165" y="4803545"/>
            <a:ext cx="2510217" cy="196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oogle Shape;1722;g32d00354c44_0_1">
            <a:extLst>
              <a:ext uri="{FF2B5EF4-FFF2-40B4-BE49-F238E27FC236}">
                <a16:creationId xmlns:a16="http://schemas.microsoft.com/office/drawing/2014/main" id="{BF05199B-FFDF-B38C-58CA-BBBAD80832E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57492" y="142622"/>
            <a:ext cx="2117171" cy="2857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17400E-5312-3B4D-B07A-9B1B55427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4910" y="876257"/>
            <a:ext cx="1982714" cy="1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B4CA39-08FC-354A-40A0-86B7B9091D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3001"/>
          <a:stretch/>
        </p:blipFill>
        <p:spPr>
          <a:xfrm>
            <a:off x="8129302" y="517529"/>
            <a:ext cx="2138944" cy="2681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C777F9-6F90-6530-92E0-C5ABDDAB9A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1036" y="86360"/>
            <a:ext cx="2450964" cy="2681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DD1125-16CA-DA14-14CC-42E87AD7C8FE}"/>
              </a:ext>
            </a:extLst>
          </p:cNvPr>
          <p:cNvSpPr txBox="1"/>
          <p:nvPr/>
        </p:nvSpPr>
        <p:spPr>
          <a:xfrm>
            <a:off x="6895828" y="86360"/>
            <a:ext cx="2565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Reviews &amp; Meta-Analyses</a:t>
            </a:r>
          </a:p>
        </p:txBody>
      </p:sp>
    </p:spTree>
    <p:extLst>
      <p:ext uri="{BB962C8B-B14F-4D97-AF65-F5344CB8AC3E}">
        <p14:creationId xmlns:p14="http://schemas.microsoft.com/office/powerpoint/2010/main" val="317247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FEBD-1717-4D54-E95A-1CB026F3F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F7172-02E3-DD76-9EBE-1C6622B1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12" y="164508"/>
            <a:ext cx="7590653" cy="1143200"/>
          </a:xfrm>
        </p:spPr>
        <p:txBody>
          <a:bodyPr/>
          <a:lstStyle/>
          <a:p>
            <a:r>
              <a:rPr lang="en-US" sz="3200" dirty="0"/>
              <a:t>3) Access to dual enrollment courses is uneven, gaps are widespread, </a:t>
            </a:r>
            <a:br>
              <a:rPr lang="en-US" sz="3200" dirty="0"/>
            </a:br>
            <a:r>
              <a:rPr lang="en-US" sz="3200" dirty="0"/>
              <a:t>but 1 in 5 districts have closed gaps for Black and Latino students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3" name="Google Shape;1011;p15">
            <a:extLst>
              <a:ext uri="{FF2B5EF4-FFF2-40B4-BE49-F238E27FC236}">
                <a16:creationId xmlns:a16="http://schemas.microsoft.com/office/drawing/2014/main" id="{0631F8F2-B531-E687-93D8-203CF7A12B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52450"/>
            <a:ext cx="10293178" cy="4387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4C6CF3-856F-1957-ED7C-D5124FE680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12"/>
          <a:stretch/>
        </p:blipFill>
        <p:spPr>
          <a:xfrm>
            <a:off x="7913582" y="296562"/>
            <a:ext cx="4278417" cy="23848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A0251F-4DD9-3CE8-0EFA-AC5CE414A4FC}"/>
              </a:ext>
            </a:extLst>
          </p:cNvPr>
          <p:cNvSpPr txBox="1"/>
          <p:nvPr/>
        </p:nvSpPr>
        <p:spPr>
          <a:xfrm>
            <a:off x="8917029" y="112351"/>
            <a:ext cx="202651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Gap for Black Students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85096-F725-BBE8-1945-810E9DB0B9D1}"/>
              </a:ext>
            </a:extLst>
          </p:cNvPr>
          <p:cNvSpPr/>
          <p:nvPr/>
        </p:nvSpPr>
        <p:spPr>
          <a:xfrm>
            <a:off x="12010768" y="556054"/>
            <a:ext cx="181231" cy="932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2BB0C-04B1-437B-A439-7ABCB51E29F5}"/>
              </a:ext>
            </a:extLst>
          </p:cNvPr>
          <p:cNvSpPr/>
          <p:nvPr/>
        </p:nvSpPr>
        <p:spPr>
          <a:xfrm>
            <a:off x="11829537" y="2298357"/>
            <a:ext cx="362463" cy="21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DB5277-3915-4112-6E32-F6353FEB1E63}"/>
              </a:ext>
            </a:extLst>
          </p:cNvPr>
          <p:cNvSpPr txBox="1"/>
          <p:nvPr/>
        </p:nvSpPr>
        <p:spPr>
          <a:xfrm>
            <a:off x="136522" y="6539603"/>
            <a:ext cx="87805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ccrc.tc.columbia.edu</a:t>
            </a:r>
            <a:r>
              <a:rPr lang="en-US" sz="1200" dirty="0"/>
              <a:t>/publications/revamping-dual-enrollment-equitable-college-degree-</a:t>
            </a:r>
            <a:r>
              <a:rPr lang="en-US" sz="1200" dirty="0" err="1"/>
              <a:t>paths.html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554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66568-7480-E582-EB67-42EF10B8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BA493-5F5C-4869-E727-B64C50FD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44" y="300432"/>
            <a:ext cx="11631311" cy="1143200"/>
          </a:xfrm>
        </p:spPr>
        <p:txBody>
          <a:bodyPr/>
          <a:lstStyle/>
          <a:p>
            <a:r>
              <a:rPr lang="en-US" sz="3200" dirty="0"/>
              <a:t>4) High-performing community college partnerships are extending their “guided pathways” reforms to DE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pic>
        <p:nvPicPr>
          <p:cNvPr id="8" name="Google Shape;1776;p25">
            <a:extLst>
              <a:ext uri="{FF2B5EF4-FFF2-40B4-BE49-F238E27FC236}">
                <a16:creationId xmlns:a16="http://schemas.microsoft.com/office/drawing/2014/main" id="{77688AC7-4E3B-F8E7-A15F-8A436EE7BD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0165" y="2791973"/>
            <a:ext cx="6101835" cy="2966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45;p17">
            <a:extLst>
              <a:ext uri="{FF2B5EF4-FFF2-40B4-BE49-F238E27FC236}">
                <a16:creationId xmlns:a16="http://schemas.microsoft.com/office/drawing/2014/main" id="{2BA9E0B4-B9C3-7990-7212-41285983C4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90606"/>
          <a:stretch/>
        </p:blipFill>
        <p:spPr>
          <a:xfrm>
            <a:off x="610993" y="1785279"/>
            <a:ext cx="6963699" cy="302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77;p36" title="Pub 1">
            <a:extLst>
              <a:ext uri="{FF2B5EF4-FFF2-40B4-BE49-F238E27FC236}">
                <a16:creationId xmlns:a16="http://schemas.microsoft.com/office/drawing/2014/main" id="{95951095-9E00-BD9D-D5DF-77ABFA4973B4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53" y="2452798"/>
            <a:ext cx="1680045" cy="21339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101151" dist="99909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27B0F091-C551-9DC1-1300-C0E674F193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0455" y="2088020"/>
            <a:ext cx="4822379" cy="33284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395F62-F117-56BB-9238-689E6ACC9DC3}"/>
              </a:ext>
            </a:extLst>
          </p:cNvPr>
          <p:cNvSpPr txBox="1"/>
          <p:nvPr/>
        </p:nvSpPr>
        <p:spPr>
          <a:xfrm>
            <a:off x="6452834" y="2969910"/>
            <a:ext cx="3821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79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</a:pPr>
            <a:r>
              <a:rPr lang="en-US" sz="1800" b="1" i="0" u="none" strike="noStrike" cap="none" dirty="0">
                <a:latin typeface="Roboto"/>
                <a:ea typeface="Roboto"/>
                <a:cs typeface="Roboto"/>
                <a:sym typeface="Roboto"/>
              </a:rPr>
              <a:t>Dual Enrollment Equity Pathways</a:t>
            </a:r>
            <a:br>
              <a:rPr lang="en-US" sz="1800" b="1" i="0" u="none" strike="noStrike" cap="none" dirty="0">
                <a:latin typeface="Roboto"/>
                <a:ea typeface="Roboto"/>
                <a:cs typeface="Roboto"/>
                <a:sym typeface="Roboto"/>
              </a:rPr>
            </a:br>
            <a:r>
              <a:rPr lang="en-US" sz="1800" b="1" i="0" u="none" strike="noStrike" cap="none" dirty="0">
                <a:latin typeface="Roboto"/>
                <a:ea typeface="Roboto"/>
                <a:cs typeface="Roboto"/>
                <a:sym typeface="Roboto"/>
              </a:rPr>
              <a:t>(DEEP) Framework</a:t>
            </a:r>
          </a:p>
        </p:txBody>
      </p:sp>
      <p:pic>
        <p:nvPicPr>
          <p:cNvPr id="11" name="Google Shape;2667;g30bce0830d8_5_126" descr="Dual Enrollment Playbook cover">
            <a:extLst>
              <a:ext uri="{FF2B5EF4-FFF2-40B4-BE49-F238E27FC236}">
                <a16:creationId xmlns:a16="http://schemas.microsoft.com/office/drawing/2014/main" id="{8EA67B7D-3A6C-1CA4-E829-0D447A4083C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0993" y="3752234"/>
            <a:ext cx="1841500" cy="2414926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6" name="Picture 2" descr="More Essential Than Ever">
            <a:extLst>
              <a:ext uri="{FF2B5EF4-FFF2-40B4-BE49-F238E27FC236}">
                <a16:creationId xmlns:a16="http://schemas.microsoft.com/office/drawing/2014/main" id="{22658EB9-BFDB-2EED-00C6-8552D0E0E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781" y="4045014"/>
            <a:ext cx="18415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329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C7597-6CBF-B795-F8CF-58DBEDAA7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87FD6-7E57-51B1-BCAE-3C1C0854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44" y="300432"/>
            <a:ext cx="11631311" cy="1143200"/>
          </a:xfrm>
        </p:spPr>
        <p:txBody>
          <a:bodyPr/>
          <a:lstStyle/>
          <a:p>
            <a:r>
              <a:rPr lang="en-US" sz="3200" dirty="0"/>
              <a:t>5) Students want more purposeful dual enrollment experiences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12" name="Google Shape;2652;g34698c560b4_0_283">
            <a:extLst>
              <a:ext uri="{FF2B5EF4-FFF2-40B4-BE49-F238E27FC236}">
                <a16:creationId xmlns:a16="http://schemas.microsoft.com/office/drawing/2014/main" id="{EBACEB32-9B53-85C6-FAC0-346B98A285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1576" y="1961886"/>
            <a:ext cx="3096175" cy="400437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" name="Google Shape;2653;g34698c560b4_0_283">
            <a:extLst>
              <a:ext uri="{FF2B5EF4-FFF2-40B4-BE49-F238E27FC236}">
                <a16:creationId xmlns:a16="http://schemas.microsoft.com/office/drawing/2014/main" id="{C69B460A-B4E9-AF95-B73D-58CCCF76E461}"/>
              </a:ext>
            </a:extLst>
          </p:cNvPr>
          <p:cNvSpPr txBox="1"/>
          <p:nvPr/>
        </p:nvSpPr>
        <p:spPr>
          <a:xfrm>
            <a:off x="3784215" y="1474227"/>
            <a:ext cx="80100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What do historically underserved DE students “want” and how can we connect this to DE reform?</a:t>
            </a:r>
            <a:endParaRPr sz="2400" kern="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" name="Google Shape;2654;g34698c560b4_0_283">
            <a:extLst>
              <a:ext uri="{FF2B5EF4-FFF2-40B4-BE49-F238E27FC236}">
                <a16:creationId xmlns:a16="http://schemas.microsoft.com/office/drawing/2014/main" id="{4DB35DF8-63C0-6701-0002-DE849958AC76}"/>
              </a:ext>
            </a:extLst>
          </p:cNvPr>
          <p:cNvSpPr txBox="1"/>
          <p:nvPr/>
        </p:nvSpPr>
        <p:spPr>
          <a:xfrm>
            <a:off x="3938440" y="2388227"/>
            <a:ext cx="7411500" cy="3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23850">
              <a:lnSpc>
                <a:spcPct val="115000"/>
              </a:lnSpc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know about DE options earlier.</a:t>
            </a:r>
            <a:endParaRPr sz="1600" kern="0" dirty="0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indent="-323850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well-informed DE advisors who empower them.</a:t>
            </a:r>
            <a:endParaRPr sz="1600" kern="0" dirty="0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indent="-323850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their DE courses to be aligned with career and academic pathways in their fields of interest.</a:t>
            </a:r>
            <a:endParaRPr sz="1600" kern="0" dirty="0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indent="-323850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engaging learning experiences in their online courses.</a:t>
            </a:r>
            <a:endParaRPr sz="1600" kern="0" dirty="0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indent="-323850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to know how to balance the high school experience and DE </a:t>
            </a:r>
            <a:r>
              <a:rPr lang="en-US" sz="1600" kern="0" dirty="0" err="1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coursetaking</a:t>
            </a: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sz="1600" kern="0" dirty="0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indent="-32385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500"/>
              <a:buFont typeface="Merriweather"/>
              <a:buChar char="●"/>
            </a:pPr>
            <a:r>
              <a:rPr lang="en-US" sz="1600" kern="0" dirty="0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Students want to know how to find scholarships and manage debt to help them attend college after high school.</a:t>
            </a:r>
            <a:endParaRPr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747A39-1343-90AE-A55F-8BDEA7CE2AF9}"/>
              </a:ext>
            </a:extLst>
          </p:cNvPr>
          <p:cNvSpPr txBox="1"/>
          <p:nvPr/>
        </p:nvSpPr>
        <p:spPr>
          <a:xfrm>
            <a:off x="280344" y="6419068"/>
            <a:ext cx="5933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ccrc.tc.columbia.edu</a:t>
            </a:r>
            <a:r>
              <a:rPr lang="en-US" sz="1200" dirty="0"/>
              <a:t>/publications/what-do-dual-enrollment-students-</a:t>
            </a:r>
            <a:r>
              <a:rPr lang="en-US" sz="1200" dirty="0" err="1"/>
              <a:t>want.html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444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"/>
            <a:ext cx="12357384" cy="700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2"/>
          <p:cNvPicPr preferRelativeResize="0"/>
          <p:nvPr/>
        </p:nvPicPr>
        <p:blipFill rotWithShape="1">
          <a:blip r:embed="rId4">
            <a:alphaModFix/>
          </a:blip>
          <a:srcRect r="57730" b="44973"/>
          <a:stretch/>
        </p:blipFill>
        <p:spPr>
          <a:xfrm>
            <a:off x="10522227" y="5968987"/>
            <a:ext cx="1502796" cy="661296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2"/>
          <p:cNvSpPr txBox="1"/>
          <p:nvPr/>
        </p:nvSpPr>
        <p:spPr>
          <a:xfrm>
            <a:off x="3537398" y="2047330"/>
            <a:ext cx="11033100" cy="1874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90000"/>
              </a:lnSpc>
              <a:buSzPts val="5000"/>
            </a:pPr>
            <a:r>
              <a:rPr lang="en-US" sz="5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Thank you! </a:t>
            </a:r>
            <a:endParaRPr sz="1400" dirty="0"/>
          </a:p>
          <a:p>
            <a:pPr algn="ctr">
              <a:lnSpc>
                <a:spcPct val="90000"/>
              </a:lnSpc>
              <a:buSzPts val="5000"/>
            </a:pPr>
            <a:endParaRPr sz="5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ct val="90000"/>
              </a:lnSpc>
              <a:buSzPts val="2200"/>
            </a:pPr>
            <a:r>
              <a:rPr lang="en-US" sz="2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400" dirty="0"/>
          </a:p>
        </p:txBody>
      </p:sp>
      <p:pic>
        <p:nvPicPr>
          <p:cNvPr id="2" name="Google Shape;280;p4">
            <a:extLst>
              <a:ext uri="{FF2B5EF4-FFF2-40B4-BE49-F238E27FC236}">
                <a16:creationId xmlns:a16="http://schemas.microsoft.com/office/drawing/2014/main" id="{7A0D0701-3572-3FEB-C63C-48B3B704B7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093"/>
          <a:stretch/>
        </p:blipFill>
        <p:spPr>
          <a:xfrm>
            <a:off x="1" y="0"/>
            <a:ext cx="6096000" cy="688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CRC Alternate Template">
  <a:themeElements>
    <a:clrScheme name="CCRC Colors - Alternate Template">
      <a:dk1>
        <a:srgbClr val="000000"/>
      </a:dk1>
      <a:lt1>
        <a:srgbClr val="FFFFFF"/>
      </a:lt1>
      <a:dk2>
        <a:srgbClr val="000000"/>
      </a:dk2>
      <a:lt2>
        <a:srgbClr val="31A2B6"/>
      </a:lt2>
      <a:accent1>
        <a:srgbClr val="30A2B6"/>
      </a:accent1>
      <a:accent2>
        <a:srgbClr val="0065A3"/>
      </a:accent2>
      <a:accent3>
        <a:srgbClr val="CB3B2E"/>
      </a:accent3>
      <a:accent4>
        <a:srgbClr val="F6891F"/>
      </a:accent4>
      <a:accent5>
        <a:srgbClr val="864F83"/>
      </a:accent5>
      <a:accent6>
        <a:srgbClr val="5CA060"/>
      </a:accent6>
      <a:hlink>
        <a:srgbClr val="0065A4"/>
      </a:hlink>
      <a:folHlink>
        <a:srgbClr val="31A2B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303</Words>
  <Application>Microsoft Macintosh PowerPoint</Application>
  <PresentationFormat>Widescreen</PresentationFormat>
  <Paragraphs>31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Helvetica Neue</vt:lpstr>
      <vt:lpstr>Lato</vt:lpstr>
      <vt:lpstr>Merriweather</vt:lpstr>
      <vt:lpstr>Roboto</vt:lpstr>
      <vt:lpstr>CCRC Alternate Template</vt:lpstr>
      <vt:lpstr>PowerPoint Presentation</vt:lpstr>
      <vt:lpstr>1) Dual enrollment is big (and growing), varied, and especially important for community colleges </vt:lpstr>
      <vt:lpstr>2) Strong research base showing that DE works as a lever for expanding college access &amp; attainment</vt:lpstr>
      <vt:lpstr>3) Access to dual enrollment courses is uneven, gaps are widespread,  but 1 in 5 districts have closed gaps for Black and Latino students </vt:lpstr>
      <vt:lpstr>4) High-performing community college partnerships are extending their “guided pathways” reforms to DE  </vt:lpstr>
      <vt:lpstr>5) Students want more purposeful dual enrollment experiences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Tatiana Velasco</dc:creator>
  <cp:lastModifiedBy>John Fink</cp:lastModifiedBy>
  <cp:revision>57</cp:revision>
  <dcterms:created xsi:type="dcterms:W3CDTF">2025-04-14T14:12:23Z</dcterms:created>
  <dcterms:modified xsi:type="dcterms:W3CDTF">2025-05-23T15:04:19Z</dcterms:modified>
</cp:coreProperties>
</file>