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6858000" cx="12192000"/>
  <p:notesSz cx="6858000" cy="12192000"/>
  <p:embeddedFontLst>
    <p:embeddedFont>
      <p:font typeface="Roboto"/>
      <p:regular r:id="rId25"/>
      <p:bold r:id="rId26"/>
      <p:italic r:id="rId27"/>
      <p:boldItalic r:id="rId28"/>
    </p:embeddedFont>
    <p:embeddedFont>
      <p:font typeface="Inter"/>
      <p:regular r:id="rId29"/>
      <p:bold r:id="rId30"/>
      <p:italic r:id="rId31"/>
      <p:boldItalic r:id="rId32"/>
    </p:embeddedFont>
    <p:embeddedFont>
      <p:font typeface="Open Sans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Inter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Inter-italic.fntdata"/><Relationship Id="rId30" Type="http://schemas.openxmlformats.org/officeDocument/2006/relationships/font" Target="fonts/Inter-bold.fntdata"/><Relationship Id="rId11" Type="http://schemas.openxmlformats.org/officeDocument/2006/relationships/slide" Target="slides/slide7.xml"/><Relationship Id="rId33" Type="http://schemas.openxmlformats.org/officeDocument/2006/relationships/font" Target="fonts/OpenSans-regular.fntdata"/><Relationship Id="rId10" Type="http://schemas.openxmlformats.org/officeDocument/2006/relationships/slide" Target="slides/slide6.xml"/><Relationship Id="rId32" Type="http://schemas.openxmlformats.org/officeDocument/2006/relationships/font" Target="fonts/Inter-boldItalic.fntdata"/><Relationship Id="rId13" Type="http://schemas.openxmlformats.org/officeDocument/2006/relationships/slide" Target="slides/slide9.xml"/><Relationship Id="rId35" Type="http://schemas.openxmlformats.org/officeDocument/2006/relationships/font" Target="fonts/OpenSans-italic.fntdata"/><Relationship Id="rId12" Type="http://schemas.openxmlformats.org/officeDocument/2006/relationships/slide" Target="slides/slide8.xml"/><Relationship Id="rId34" Type="http://schemas.openxmlformats.org/officeDocument/2006/relationships/font" Target="fonts/OpenSans-bold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36" Type="http://schemas.openxmlformats.org/officeDocument/2006/relationships/font" Target="fonts/OpenSans-boldItalic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" name="Google Shape;2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" name="Google Shape;3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" name="Google Shape;4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Video URL: https://www.youtubeeducation.com/watch?v=gwNY8cjIrWs</a:t>
            </a:r>
            <a:endParaRPr/>
          </a:p>
        </p:txBody>
      </p:sp>
      <p:sp>
        <p:nvSpPr>
          <p:cNvPr id="127" name="Google Shape;12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5d191e323e_1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g35d191e323e_1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g35d191e323e_1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3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image" Target="../media/image1.png"/><Relationship Id="rId5" Type="http://schemas.openxmlformats.org/officeDocument/2006/relationships/image" Target="../media/image14.png"/><Relationship Id="rId6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15.png"/><Relationship Id="rId6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youtube.com/watch?v=gwNY8cjIrWs" TargetMode="External"/><Relationship Id="rId4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Relationship Id="rId4" Type="http://schemas.openxmlformats.org/officeDocument/2006/relationships/image" Target="../media/image26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Relationship Id="rId4" Type="http://schemas.openxmlformats.org/officeDocument/2006/relationships/image" Target="../media/image27.png"/><Relationship Id="rId5" Type="http://schemas.openxmlformats.org/officeDocument/2006/relationships/image" Target="../media/image3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8.png"/><Relationship Id="rId4" Type="http://schemas.openxmlformats.org/officeDocument/2006/relationships/image" Target="../media/image20.png"/><Relationship Id="rId5" Type="http://schemas.openxmlformats.org/officeDocument/2006/relationships/image" Target="../media/image2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6040401" y="1383916"/>
            <a:ext cx="5950200" cy="20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750"/>
              <a:buFont typeface="Inter"/>
              <a:buNone/>
            </a:pPr>
            <a:r>
              <a:rPr i="0" lang="en-US" sz="67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Disaster on the Education Beat</a:t>
            </a:r>
            <a:endParaRPr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6094475" y="4939625"/>
            <a:ext cx="48405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71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25"/>
              <a:buFont typeface="Inter"/>
              <a:buNone/>
            </a:pPr>
            <a:r>
              <a:rPr b="1" i="0" lang="en-US" sz="1925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Elisa Tomich, Chief Communications Officer</a:t>
            </a:r>
            <a:br>
              <a:rPr b="1" i="0" lang="en-US" sz="1925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0" lang="en-US" sz="1925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Parkway School District</a:t>
            </a:r>
            <a:endParaRPr b="1" i="0" sz="17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0" y="0"/>
            <a:ext cx="5713571" cy="6856286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" name="Google Shape;19;p3"/>
          <p:cNvPicPr preferRelativeResize="0"/>
          <p:nvPr/>
        </p:nvPicPr>
        <p:blipFill rotWithShape="1">
          <a:blip r:embed="rId3">
            <a:alphaModFix/>
          </a:blip>
          <a:srcRect b="0" l="25000" r="25000" t="0"/>
          <a:stretch/>
        </p:blipFill>
        <p:spPr>
          <a:xfrm>
            <a:off x="0" y="0"/>
            <a:ext cx="5713571" cy="6856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" title="LG-logo-no-tag-CMYK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39250" y="5669225"/>
            <a:ext cx="1022426" cy="89222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/>
          <p:nvPr/>
        </p:nvSpPr>
        <p:spPr>
          <a:xfrm>
            <a:off x="6001800" y="4128325"/>
            <a:ext cx="4972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US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Education Writers Association Conference</a:t>
            </a:r>
            <a:endParaRPr b="1"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0" y="0"/>
            <a:ext cx="6094476" cy="68562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ogoNoTagCMYK copy.jpg" id="28" name="Google Shape;28;p4"/>
          <p:cNvPicPr preferRelativeResize="0"/>
          <p:nvPr/>
        </p:nvPicPr>
        <p:blipFill rotWithShape="1">
          <a:blip r:embed="rId3">
            <a:alphaModFix/>
          </a:blip>
          <a:srcRect b="-22045" l="-5908" r="-5907" t="-22046"/>
          <a:stretch/>
        </p:blipFill>
        <p:spPr>
          <a:xfrm>
            <a:off x="0" y="0"/>
            <a:ext cx="6094476" cy="685628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/>
          <p:nvPr/>
        </p:nvSpPr>
        <p:spPr>
          <a:xfrm>
            <a:off x="6961387" y="1766150"/>
            <a:ext cx="48663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50"/>
              <a:buFont typeface="Inter"/>
              <a:buNone/>
            </a:pPr>
            <a:r>
              <a:rPr b="1" lang="en-US" sz="375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About </a:t>
            </a:r>
            <a:r>
              <a:rPr b="1" i="0" lang="en-US" sz="37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Parkway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6561084" y="2780307"/>
            <a:ext cx="5666910" cy="2101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42900" lvl="0" marL="242900" marR="0" rtl="0" algn="l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Roboto"/>
              <a:buChar char="•"/>
            </a:pPr>
            <a:r>
              <a:rPr i="0" lang="en-US" sz="22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About 16,000 students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242900" lvl="0" marL="242900" marR="0" rtl="0" algn="l">
              <a:lnSpc>
                <a:spcPct val="116799"/>
              </a:lnSpc>
              <a:spcBef>
                <a:spcPts val="1974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Roboto"/>
              <a:buChar char="•"/>
            </a:pPr>
            <a:r>
              <a:rPr i="0" lang="en-US" sz="22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Suburban St. Louis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242900" lvl="0" marL="242900" marR="0" rtl="0" algn="l">
              <a:lnSpc>
                <a:spcPct val="116799"/>
              </a:lnSpc>
              <a:spcBef>
                <a:spcPts val="1974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Roboto"/>
              <a:buChar char="•"/>
            </a:pPr>
            <a:r>
              <a:rPr i="0" lang="en-US" sz="22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&gt; 100 languages spoken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242900" lvl="0" marL="242900" marR="0" rtl="0" algn="l">
              <a:lnSpc>
                <a:spcPct val="116799"/>
              </a:lnSpc>
              <a:spcBef>
                <a:spcPts val="1974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Roboto"/>
              <a:buChar char="•"/>
            </a:pPr>
            <a:r>
              <a:rPr i="0" lang="en-US" sz="22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About 40 crises this school year</a:t>
            </a:r>
            <a:endParaRPr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7544460" y="476131"/>
            <a:ext cx="4168361" cy="5904024"/>
          </a:xfrm>
          <a:prstGeom prst="rect">
            <a:avLst/>
          </a:prstGeom>
          <a:solidFill>
            <a:srgbClr val="FEC08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Elisa Tomich_2023 (1).jpg" id="37" name="Google Shape;37;p5"/>
          <p:cNvPicPr preferRelativeResize="0"/>
          <p:nvPr/>
        </p:nvPicPr>
        <p:blipFill rotWithShape="1">
          <a:blip r:embed="rId3">
            <a:alphaModFix/>
          </a:blip>
          <a:srcRect b="2782" l="0" r="0" t="2781"/>
          <a:stretch/>
        </p:blipFill>
        <p:spPr>
          <a:xfrm>
            <a:off x="7544460" y="476131"/>
            <a:ext cx="4168361" cy="5904024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/>
          <p:nvPr/>
        </p:nvSpPr>
        <p:spPr>
          <a:xfrm>
            <a:off x="559454" y="988668"/>
            <a:ext cx="637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50"/>
              <a:buFont typeface="Inter"/>
              <a:buNone/>
            </a:pPr>
            <a:r>
              <a:rPr b="1" i="0" lang="en-US" sz="37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Who am I?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" name="Google Shape;39;p5"/>
          <p:cNvSpPr/>
          <p:nvPr/>
        </p:nvSpPr>
        <p:spPr>
          <a:xfrm>
            <a:off x="872593" y="2450884"/>
            <a:ext cx="6379202" cy="269103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42900" lvl="0" marL="242900" marR="0" rtl="0" algn="l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Roboto"/>
              <a:buChar char="•"/>
            </a:pPr>
            <a:r>
              <a:rPr i="0" lang="en-US" sz="22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Print journalist for 20 years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242900" lvl="0" marL="242900" marR="0" rtl="0" algn="l">
              <a:lnSpc>
                <a:spcPct val="116799"/>
              </a:lnSpc>
              <a:spcBef>
                <a:spcPts val="1974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Roboto"/>
              <a:buChar char="•"/>
            </a:pPr>
            <a:r>
              <a:rPr i="0" lang="en-US" sz="22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Former K-12 reporter for St. Louis Post-Dispatch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242900" lvl="0" marL="242900" marR="0" rtl="0" algn="l">
              <a:lnSpc>
                <a:spcPct val="116799"/>
              </a:lnSpc>
              <a:spcBef>
                <a:spcPts val="1974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Roboto"/>
              <a:buChar char="•"/>
            </a:pPr>
            <a:r>
              <a:rPr i="0" lang="en-US" sz="22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Once a EWA regular attendee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242900" lvl="0" marL="242900" marR="0" rtl="0" algn="l">
              <a:lnSpc>
                <a:spcPct val="116799"/>
              </a:lnSpc>
              <a:spcBef>
                <a:spcPts val="1974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Roboto"/>
              <a:buChar char="•"/>
            </a:pPr>
            <a:r>
              <a:rPr i="0" lang="en-US" sz="22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Strategic comms for 7 years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242900" lvl="0" marL="242900" marR="0" rtl="0" algn="l">
              <a:lnSpc>
                <a:spcPct val="116799"/>
              </a:lnSpc>
              <a:spcBef>
                <a:spcPts val="1974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Roboto"/>
              <a:buChar char="•"/>
            </a:pPr>
            <a:r>
              <a:rPr i="0" lang="en-US" sz="22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Joined Parkway in 2023</a:t>
            </a:r>
            <a:endParaRPr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2222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/>
          <p:nvPr/>
        </p:nvSpPr>
        <p:spPr>
          <a:xfrm>
            <a:off x="0" y="379119"/>
            <a:ext cx="12188952" cy="5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50"/>
              <a:buFont typeface="Inter"/>
              <a:buNone/>
            </a:pPr>
            <a:r>
              <a:rPr b="1" i="0" lang="en-US" sz="37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Shared Goals in a Crisis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" name="Google Shape;46;p6"/>
          <p:cNvSpPr/>
          <p:nvPr/>
        </p:nvSpPr>
        <p:spPr>
          <a:xfrm>
            <a:off x="987972" y="1766446"/>
            <a:ext cx="1428300" cy="1428300"/>
          </a:xfrm>
          <a:prstGeom prst="ellipse">
            <a:avLst/>
          </a:prstGeom>
          <a:solidFill>
            <a:srgbClr val="22AA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" name="Google Shape;4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9010" y="2145860"/>
            <a:ext cx="676106" cy="666583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6"/>
          <p:cNvSpPr/>
          <p:nvPr/>
        </p:nvSpPr>
        <p:spPr>
          <a:xfrm>
            <a:off x="351147" y="3291106"/>
            <a:ext cx="2697282" cy="53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Share accurate, timely information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6"/>
          <p:cNvSpPr/>
          <p:nvPr/>
        </p:nvSpPr>
        <p:spPr>
          <a:xfrm>
            <a:off x="351147" y="3902191"/>
            <a:ext cx="2697282" cy="10564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t/>
            </a:r>
            <a:endParaRPr sz="15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</a:t>
            </a:r>
            <a:r>
              <a:rPr b="0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roviding the community with reliable, up-to-date information during a crisis.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3916177" y="1766446"/>
            <a:ext cx="1428393" cy="1428393"/>
          </a:xfrm>
          <a:prstGeom prst="ellipse">
            <a:avLst/>
          </a:prstGeom>
          <a:solidFill>
            <a:srgbClr val="FFD9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45807" y="2196080"/>
            <a:ext cx="580880" cy="58088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6"/>
          <p:cNvSpPr/>
          <p:nvPr/>
        </p:nvSpPr>
        <p:spPr>
          <a:xfrm>
            <a:off x="3467662" y="3291106"/>
            <a:ext cx="2325423" cy="53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Anticipate info our community needs 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6"/>
          <p:cNvSpPr/>
          <p:nvPr/>
        </p:nvSpPr>
        <p:spPr>
          <a:xfrm>
            <a:off x="3467662" y="3902191"/>
            <a:ext cx="2325423" cy="10564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t/>
            </a:r>
            <a:endParaRPr sz="15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b="0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ddressing the concerns and information needs of the affected community.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6"/>
          <p:cNvSpPr/>
          <p:nvPr/>
        </p:nvSpPr>
        <p:spPr>
          <a:xfrm>
            <a:off x="6844382" y="1766446"/>
            <a:ext cx="1428393" cy="1428393"/>
          </a:xfrm>
          <a:prstGeom prst="ellipse">
            <a:avLst/>
          </a:prstGeom>
          <a:solidFill>
            <a:srgbClr val="FEC08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40540" y="2246294"/>
            <a:ext cx="666583" cy="52374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6"/>
          <p:cNvSpPr/>
          <p:nvPr/>
        </p:nvSpPr>
        <p:spPr>
          <a:xfrm>
            <a:off x="6254456" y="3291106"/>
            <a:ext cx="2608245" cy="8007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Help people understand what to do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/>
          <p:nvPr/>
        </p:nvSpPr>
        <p:spPr>
          <a:xfrm>
            <a:off x="6254456" y="4169122"/>
            <a:ext cx="2608245" cy="792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</a:t>
            </a:r>
            <a:r>
              <a:rPr b="0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rovid</a:t>
            </a: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ing</a:t>
            </a:r>
            <a:r>
              <a:rPr b="0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clear, actionable guidance on what to expect or do next.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6"/>
          <p:cNvSpPr/>
          <p:nvPr/>
        </p:nvSpPr>
        <p:spPr>
          <a:xfrm>
            <a:off x="9772587" y="1766446"/>
            <a:ext cx="1428393" cy="1428393"/>
          </a:xfrm>
          <a:prstGeom prst="ellipse">
            <a:avLst/>
          </a:prstGeom>
          <a:solidFill>
            <a:srgbClr val="FD864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" name="Google Shape;59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18963" y="2154228"/>
            <a:ext cx="542789" cy="65706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6"/>
          <p:cNvSpPr/>
          <p:nvPr/>
        </p:nvSpPr>
        <p:spPr>
          <a:xfrm>
            <a:off x="9135762" y="3291106"/>
            <a:ext cx="2697282" cy="8007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</a:t>
            </a: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aintain public trust</a:t>
            </a:r>
            <a:r>
              <a:rPr b="1" lang="en-US" sz="18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under pressure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6"/>
          <p:cNvSpPr/>
          <p:nvPr/>
        </p:nvSpPr>
        <p:spPr>
          <a:xfrm>
            <a:off x="9135762" y="4169122"/>
            <a:ext cx="2697282" cy="792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Being </a:t>
            </a:r>
            <a:r>
              <a:rPr b="0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transparent and credible or el</a:t>
            </a: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se</a:t>
            </a:r>
            <a:r>
              <a:rPr b="0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lose the community's trust.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0" y="5551687"/>
            <a:ext cx="12188952" cy="1304599"/>
          </a:xfrm>
          <a:prstGeom prst="rect">
            <a:avLst/>
          </a:prstGeom>
          <a:solidFill>
            <a:srgbClr val="FD864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6"/>
          <p:cNvSpPr/>
          <p:nvPr/>
        </p:nvSpPr>
        <p:spPr>
          <a:xfrm>
            <a:off x="1914999" y="5874414"/>
            <a:ext cx="8358955" cy="66717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By focusing on shared goals, communicators and reporters can work together effectively to support the community during a crisis.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"/>
          <p:cNvSpPr/>
          <p:nvPr/>
        </p:nvSpPr>
        <p:spPr>
          <a:xfrm>
            <a:off x="0" y="379119"/>
            <a:ext cx="12188952" cy="5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50"/>
              <a:buFont typeface="Inter"/>
              <a:buNone/>
            </a:pPr>
            <a:r>
              <a:rPr b="1" i="0" lang="en-US" sz="37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What Is a Crisis?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" name="Google Shape;70;p7"/>
          <p:cNvSpPr/>
          <p:nvPr/>
        </p:nvSpPr>
        <p:spPr>
          <a:xfrm>
            <a:off x="1095101" y="1899762"/>
            <a:ext cx="714196" cy="714196"/>
          </a:xfrm>
          <a:prstGeom prst="ellipse">
            <a:avLst/>
          </a:prstGeom>
          <a:solidFill>
            <a:srgbClr val="22AA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5725" y="2102020"/>
            <a:ext cx="295201" cy="314246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7"/>
          <p:cNvSpPr/>
          <p:nvPr/>
        </p:nvSpPr>
        <p:spPr>
          <a:xfrm>
            <a:off x="1999750" y="1853191"/>
            <a:ext cx="4242327" cy="2669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7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Disrupts normal operations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7"/>
          <p:cNvSpPr/>
          <p:nvPr/>
        </p:nvSpPr>
        <p:spPr>
          <a:xfrm>
            <a:off x="1999750" y="2197344"/>
            <a:ext cx="4242327" cy="792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Any situation that disrupts the regular activities and functions of </a:t>
            </a: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 </a:t>
            </a:r>
            <a:r>
              <a:rPr b="0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school or the district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7"/>
          <p:cNvSpPr/>
          <p:nvPr/>
        </p:nvSpPr>
        <p:spPr>
          <a:xfrm>
            <a:off x="1095101" y="3404336"/>
            <a:ext cx="714196" cy="714196"/>
          </a:xfrm>
          <a:prstGeom prst="ellipse">
            <a:avLst/>
          </a:prstGeom>
          <a:solidFill>
            <a:srgbClr val="FFD9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8994" y="3589861"/>
            <a:ext cx="333292" cy="34281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7"/>
          <p:cNvSpPr/>
          <p:nvPr/>
        </p:nvSpPr>
        <p:spPr>
          <a:xfrm>
            <a:off x="1999750" y="3357765"/>
            <a:ext cx="4242327" cy="2669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7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Threatens safety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7"/>
          <p:cNvSpPr/>
          <p:nvPr/>
        </p:nvSpPr>
        <p:spPr>
          <a:xfrm>
            <a:off x="1999750" y="3701918"/>
            <a:ext cx="4242327" cy="792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Situations that pose a threat to the safety and well-being of students, staff, or the broader community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7"/>
          <p:cNvSpPr/>
          <p:nvPr/>
        </p:nvSpPr>
        <p:spPr>
          <a:xfrm>
            <a:off x="6332541" y="1899762"/>
            <a:ext cx="714196" cy="714196"/>
          </a:xfrm>
          <a:prstGeom prst="ellipse">
            <a:avLst/>
          </a:prstGeom>
          <a:solidFill>
            <a:srgbClr val="FEC08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01329" y="2143872"/>
            <a:ext cx="380905" cy="23806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7"/>
          <p:cNvSpPr/>
          <p:nvPr/>
        </p:nvSpPr>
        <p:spPr>
          <a:xfrm>
            <a:off x="7237190" y="1853191"/>
            <a:ext cx="4242327" cy="2669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7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Demands immediate response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7"/>
          <p:cNvSpPr/>
          <p:nvPr/>
        </p:nvSpPr>
        <p:spPr>
          <a:xfrm>
            <a:off x="7237190" y="2197344"/>
            <a:ext cx="4242327" cy="792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Any situation that</a:t>
            </a:r>
            <a:r>
              <a:rPr b="0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requires an urgent and coordinated response from the school </a:t>
            </a: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or district</a:t>
            </a:r>
            <a:r>
              <a:rPr b="0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to manage the situation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7"/>
          <p:cNvSpPr/>
          <p:nvPr/>
        </p:nvSpPr>
        <p:spPr>
          <a:xfrm>
            <a:off x="6332541" y="3404336"/>
            <a:ext cx="714196" cy="714196"/>
          </a:xfrm>
          <a:prstGeom prst="ellipse">
            <a:avLst/>
          </a:prstGeom>
          <a:solidFill>
            <a:srgbClr val="FD864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05507" y="3602416"/>
            <a:ext cx="380905" cy="323769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7"/>
          <p:cNvSpPr/>
          <p:nvPr/>
        </p:nvSpPr>
        <p:spPr>
          <a:xfrm>
            <a:off x="7237190" y="3357765"/>
            <a:ext cx="4242327" cy="2669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7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Potential for reputational harm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7"/>
          <p:cNvSpPr/>
          <p:nvPr/>
        </p:nvSpPr>
        <p:spPr>
          <a:xfrm>
            <a:off x="7237190" y="3701918"/>
            <a:ext cx="4242327" cy="792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Anything that has</a:t>
            </a:r>
            <a:r>
              <a:rPr b="0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potential to negatively impact the reputation and public perception o</a:t>
            </a: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 a school or </a:t>
            </a:r>
            <a:r>
              <a:rPr b="0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district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7"/>
          <p:cNvSpPr/>
          <p:nvPr/>
        </p:nvSpPr>
        <p:spPr>
          <a:xfrm>
            <a:off x="0" y="5218395"/>
            <a:ext cx="12188952" cy="1637890"/>
          </a:xfrm>
          <a:prstGeom prst="rect">
            <a:avLst/>
          </a:prstGeom>
          <a:solidFill>
            <a:srgbClr val="22AA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7"/>
          <p:cNvSpPr/>
          <p:nvPr/>
        </p:nvSpPr>
        <p:spPr>
          <a:xfrm>
            <a:off x="961784" y="5541123"/>
            <a:ext cx="10265383" cy="10007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In summary</a:t>
            </a:r>
            <a:r>
              <a:rPr b="1" lang="en-US" sz="225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b="1" i="0" lang="en-US" sz="225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any situation that disrupts operations, threatens safety, demands an immediate response, and/or has the potential to cause reputational harm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22222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"/>
          <p:cNvSpPr/>
          <p:nvPr/>
        </p:nvSpPr>
        <p:spPr>
          <a:xfrm>
            <a:off x="0" y="379119"/>
            <a:ext cx="12188952" cy="5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50"/>
              <a:buFont typeface="Inter"/>
              <a:buNone/>
            </a:pPr>
            <a:r>
              <a:rPr b="1" i="0" lang="en-US" sz="37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Types of Crises in Schools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4" name="Google Shape;94;p8"/>
          <p:cNvSpPr/>
          <p:nvPr/>
        </p:nvSpPr>
        <p:spPr>
          <a:xfrm>
            <a:off x="2761559" y="1866433"/>
            <a:ext cx="1428393" cy="1428393"/>
          </a:xfrm>
          <a:prstGeom prst="ellipse">
            <a:avLst/>
          </a:prstGeom>
          <a:solidFill>
            <a:srgbClr val="22AA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24225" y="2229117"/>
            <a:ext cx="704674" cy="704674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8"/>
          <p:cNvSpPr/>
          <p:nvPr/>
        </p:nvSpPr>
        <p:spPr>
          <a:xfrm>
            <a:off x="1391255" y="3391094"/>
            <a:ext cx="4169002" cy="2669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Sudden Crises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" name="Google Shape;97;p8"/>
          <p:cNvSpPr/>
          <p:nvPr/>
        </p:nvSpPr>
        <p:spPr>
          <a:xfrm>
            <a:off x="1391255" y="3735247"/>
            <a:ext cx="4169002" cy="528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b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i="0" lang="en-US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Tornado or gas leak, intruder or active shooter, bus accident, social media threat</a:t>
            </a:r>
            <a:endParaRPr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8" name="Google Shape;98;p8"/>
          <p:cNvSpPr/>
          <p:nvPr/>
        </p:nvSpPr>
        <p:spPr>
          <a:xfrm>
            <a:off x="7999000" y="1866433"/>
            <a:ext cx="1428393" cy="1428393"/>
          </a:xfrm>
          <a:prstGeom prst="ellipse">
            <a:avLst/>
          </a:prstGeom>
          <a:solidFill>
            <a:srgbClr val="FFD9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36999" y="2262587"/>
            <a:ext cx="552312" cy="63801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8"/>
          <p:cNvSpPr/>
          <p:nvPr/>
        </p:nvSpPr>
        <p:spPr>
          <a:xfrm>
            <a:off x="6848667" y="3391094"/>
            <a:ext cx="3729058" cy="2669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Smoldering Crises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8"/>
          <p:cNvSpPr/>
          <p:nvPr/>
        </p:nvSpPr>
        <p:spPr>
          <a:xfrm>
            <a:off x="6848667" y="3735247"/>
            <a:ext cx="3729058" cy="792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b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Neighborhood opposition, staff misconduct</a:t>
            </a:r>
            <a:r>
              <a:rPr b="0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equity </a:t>
            </a:r>
            <a:r>
              <a:rPr b="0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concerns, viral rumors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8"/>
          <p:cNvSpPr/>
          <p:nvPr/>
        </p:nvSpPr>
        <p:spPr>
          <a:xfrm>
            <a:off x="0" y="5218395"/>
            <a:ext cx="12188952" cy="1637890"/>
          </a:xfrm>
          <a:prstGeom prst="rect">
            <a:avLst/>
          </a:prstGeom>
          <a:solidFill>
            <a:srgbClr val="FFD9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8"/>
          <p:cNvSpPr/>
          <p:nvPr/>
        </p:nvSpPr>
        <p:spPr>
          <a:xfrm>
            <a:off x="1061296" y="5541123"/>
            <a:ext cx="10066360" cy="10007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School districts must be prepared to respond effectively to both sudden, unexpected crises as well as longer-term, smoldering issues that can impact </a:t>
            </a:r>
            <a:r>
              <a:rPr b="1" lang="en-US" sz="225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operations and reputation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9"/>
          <p:cNvSpPr/>
          <p:nvPr/>
        </p:nvSpPr>
        <p:spPr>
          <a:xfrm>
            <a:off x="0" y="379119"/>
            <a:ext cx="12188952" cy="5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50"/>
              <a:buFont typeface="Inter"/>
              <a:buNone/>
            </a:pPr>
            <a:r>
              <a:rPr b="1" i="0" lang="en-US" sz="37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First week of school at Parkway West High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p9"/>
          <p:cNvSpPr/>
          <p:nvPr/>
        </p:nvSpPr>
        <p:spPr>
          <a:xfrm>
            <a:off x="428518" y="1970141"/>
            <a:ext cx="5562162" cy="30246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42900" lvl="0" marL="242900" marR="0" rtl="0" algn="l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Roboto"/>
              <a:buChar char="•"/>
            </a:pPr>
            <a:r>
              <a:rPr i="0" lang="en-US" sz="22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Local police contacted Parkway Security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242900" lvl="0" marL="242900" marR="0" rtl="0" algn="l">
              <a:lnSpc>
                <a:spcPct val="116799"/>
              </a:lnSpc>
              <a:spcBef>
                <a:spcPts val="1974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Roboto"/>
              <a:buChar char="•"/>
            </a:pPr>
            <a:r>
              <a:rPr i="0" lang="en-US" sz="22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Bomb threat had been made against West High and West Middle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242900" lvl="0" marL="242900" marR="0" rtl="0" algn="l">
              <a:lnSpc>
                <a:spcPct val="116799"/>
              </a:lnSpc>
              <a:spcBef>
                <a:spcPts val="1974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Roboto"/>
              <a:buChar char="•"/>
            </a:pPr>
            <a:r>
              <a:rPr i="0" lang="en-US" sz="22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Caller threatened to shoot up the school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242900" lvl="0" marL="242900" marR="0" rtl="0" algn="l">
              <a:lnSpc>
                <a:spcPct val="116799"/>
              </a:lnSpc>
              <a:spcBef>
                <a:spcPts val="1974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Roboto"/>
              <a:buChar char="•"/>
            </a:pPr>
            <a:r>
              <a:rPr i="0" lang="en-US" sz="22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Said his name was Justin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242900" lvl="0" marL="242900" marR="0" rtl="0" algn="l">
              <a:lnSpc>
                <a:spcPct val="116799"/>
              </a:lnSpc>
              <a:spcBef>
                <a:spcPts val="1974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Roboto"/>
              <a:buChar char="•"/>
            </a:pPr>
            <a:r>
              <a:rPr i="0" lang="en-US" sz="22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Said he'd drive up in a dark SUV</a:t>
            </a:r>
            <a:endParaRPr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creenshot 2025-05-22 120300.png" id="111" name="Google Shape;111;p9"/>
          <p:cNvPicPr preferRelativeResize="0"/>
          <p:nvPr/>
        </p:nvPicPr>
        <p:blipFill rotWithShape="1">
          <a:blip r:embed="rId3">
            <a:alphaModFix/>
          </a:blip>
          <a:srcRect b="0" l="3202" r="3202" t="0"/>
          <a:stretch/>
        </p:blipFill>
        <p:spPr>
          <a:xfrm>
            <a:off x="6094476" y="1771207"/>
            <a:ext cx="5714874" cy="4705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2025-05-22 120733.png" id="117" name="Google Shape;117;p10"/>
          <p:cNvPicPr preferRelativeResize="0"/>
          <p:nvPr/>
        </p:nvPicPr>
        <p:blipFill rotWithShape="1">
          <a:blip r:embed="rId3">
            <a:alphaModFix/>
          </a:blip>
          <a:srcRect b="10591" l="0" r="14810" t="4220"/>
          <a:stretch/>
        </p:blipFill>
        <p:spPr>
          <a:xfrm>
            <a:off x="28568" y="1999750"/>
            <a:ext cx="12188952" cy="2265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2025-05-22 123422.png" id="123" name="Google Shape;12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5554" y="638015"/>
            <a:ext cx="9620772" cy="5580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/>
          <p:nvPr/>
        </p:nvSpPr>
        <p:spPr>
          <a:xfrm>
            <a:off x="0" y="0"/>
            <a:ext cx="12188954" cy="685628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hesterfield police briefly detained the parent of a Parkway West High School student after an incident sent several schools into lockdown Wednesday.&#10;&#10;St. Louis News: FOX 2 covers news, weather, and sports in Missouri and Illinois. Read more about this story or see the latest updates on our website https://FOX2Now.com&#10;&#10;Follow FOX 2 on social media:&#10;&#10;YouTube: https://www.youtube.com/FOX2Now&#10;Facebook: https://www.facebook.com/FOX2Now/&#10;Twitter: https://twitter.com/FOX2Now/&#10;Instagram: https://www.instagram.com/fox2now/&#10;TikTok: https://tiktok.com/@fox2now&#10;SnapChat: https://www.snapchat.com/add/fox2now" id="130" name="Google Shape;130;p12" title="No arrest following bomb threat at Parkway Wes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1000" y="540575"/>
            <a:ext cx="10383325" cy="584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2025-05-22 123857.png" id="136" name="Google Shape;13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6233" y="104749"/>
            <a:ext cx="5104927" cy="6653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2025-05-22 124356.png" id="142" name="Google Shape;14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8060"/>
            <a:ext cx="12188952" cy="6740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22222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/>
          <p:nvPr/>
        </p:nvSpPr>
        <p:spPr>
          <a:xfrm>
            <a:off x="0" y="379119"/>
            <a:ext cx="12188952" cy="5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50"/>
              <a:buFont typeface="Inter"/>
              <a:buNone/>
            </a:pPr>
            <a:r>
              <a:rPr b="1" i="0" lang="en-US" sz="37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Preparing for Major Crises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15"/>
          <p:cNvSpPr/>
          <p:nvPr/>
        </p:nvSpPr>
        <p:spPr>
          <a:xfrm>
            <a:off x="476131" y="1590277"/>
            <a:ext cx="3618595" cy="2109260"/>
          </a:xfrm>
          <a:prstGeom prst="rect">
            <a:avLst/>
          </a:prstGeom>
          <a:solidFill>
            <a:srgbClr val="22AA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5"/>
          <p:cNvSpPr/>
          <p:nvPr/>
        </p:nvSpPr>
        <p:spPr>
          <a:xfrm>
            <a:off x="761810" y="1819862"/>
            <a:ext cx="3456711" cy="642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843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167"/>
              <a:buFont typeface="Inter"/>
              <a:buNone/>
            </a:pPr>
            <a:r>
              <a:rPr b="1" lang="en-US" sz="2167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Practice what to do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" name="Google Shape;151;p15"/>
          <p:cNvSpPr/>
          <p:nvPr/>
        </p:nvSpPr>
        <p:spPr>
          <a:xfrm>
            <a:off x="761810" y="2577505"/>
            <a:ext cx="3456711" cy="8418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6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Inter"/>
              <a:buNone/>
            </a:pPr>
            <a:r>
              <a:rPr lang="en-US" sz="1594">
                <a:latin typeface="Inter"/>
                <a:ea typeface="Inter"/>
                <a:cs typeface="Inter"/>
                <a:sym typeface="Inter"/>
              </a:rPr>
              <a:t>P</a:t>
            </a:r>
            <a:r>
              <a:rPr b="0" i="0" lang="en-US" sz="1594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ractice emergency procedures to ensure staff and students are prepared.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5"/>
          <p:cNvSpPr/>
          <p:nvPr/>
        </p:nvSpPr>
        <p:spPr>
          <a:xfrm>
            <a:off x="4285178" y="1590277"/>
            <a:ext cx="3618595" cy="2109260"/>
          </a:xfrm>
          <a:prstGeom prst="rect">
            <a:avLst/>
          </a:prstGeom>
          <a:solidFill>
            <a:srgbClr val="FFD9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5"/>
          <p:cNvSpPr/>
          <p:nvPr/>
        </p:nvSpPr>
        <p:spPr>
          <a:xfrm>
            <a:off x="4570857" y="1819862"/>
            <a:ext cx="3456711" cy="642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843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167"/>
              <a:buFont typeface="Inter"/>
              <a:buNone/>
            </a:pPr>
            <a:r>
              <a:rPr b="1" i="0" lang="en-US" sz="2167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Revise and </a:t>
            </a:r>
            <a:r>
              <a:rPr b="1" lang="en-US" sz="2167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r</a:t>
            </a:r>
            <a:r>
              <a:rPr b="1" i="0" lang="en-US" sz="2167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eview </a:t>
            </a:r>
            <a:r>
              <a:rPr b="1" lang="en-US" sz="2167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plans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" name="Google Shape;154;p15"/>
          <p:cNvSpPr/>
          <p:nvPr/>
        </p:nvSpPr>
        <p:spPr>
          <a:xfrm>
            <a:off x="4570857" y="2577505"/>
            <a:ext cx="3456711" cy="5612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6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Inter"/>
              <a:buNone/>
            </a:pPr>
            <a:r>
              <a:rPr lang="en-US" sz="1594">
                <a:latin typeface="Roboto"/>
                <a:ea typeface="Roboto"/>
                <a:cs typeface="Roboto"/>
                <a:sym typeface="Roboto"/>
              </a:rPr>
              <a:t>Continuously review and t</a:t>
            </a:r>
            <a:r>
              <a:rPr i="0" lang="en-US" sz="1594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est emergency plans for various</a:t>
            </a:r>
            <a:r>
              <a:rPr lang="en-US" sz="1594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i="0" lang="en-US" sz="1594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scenarios.</a:t>
            </a:r>
            <a:endParaRPr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5" name="Google Shape;155;p15"/>
          <p:cNvSpPr/>
          <p:nvPr/>
        </p:nvSpPr>
        <p:spPr>
          <a:xfrm>
            <a:off x="8094226" y="1590277"/>
            <a:ext cx="3618595" cy="2109260"/>
          </a:xfrm>
          <a:prstGeom prst="rect">
            <a:avLst/>
          </a:prstGeom>
          <a:solidFill>
            <a:srgbClr val="FEC08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5"/>
          <p:cNvSpPr/>
          <p:nvPr/>
        </p:nvSpPr>
        <p:spPr>
          <a:xfrm>
            <a:off x="8379905" y="2256117"/>
            <a:ext cx="3456711" cy="8418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6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Inter"/>
              <a:buNone/>
            </a:pPr>
            <a:r>
              <a:t/>
            </a:r>
            <a:endParaRPr sz="1594"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386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Inter"/>
              <a:buNone/>
            </a:pPr>
            <a:r>
              <a:rPr lang="en-US" sz="1594">
                <a:latin typeface="Roboto"/>
                <a:ea typeface="Roboto"/>
                <a:cs typeface="Roboto"/>
                <a:sym typeface="Roboto"/>
              </a:rPr>
              <a:t>Table top and rehearse</a:t>
            </a:r>
            <a:r>
              <a:rPr i="0" lang="en-US" sz="1594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reuniting students with families after a</a:t>
            </a:r>
            <a:r>
              <a:rPr lang="en-US" sz="1594">
                <a:latin typeface="Roboto"/>
                <a:ea typeface="Roboto"/>
                <a:cs typeface="Roboto"/>
                <a:sym typeface="Roboto"/>
              </a:rPr>
              <a:t>n evacuation</a:t>
            </a:r>
            <a:r>
              <a:rPr i="0" lang="en-US" sz="1594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15"/>
          <p:cNvSpPr/>
          <p:nvPr/>
        </p:nvSpPr>
        <p:spPr>
          <a:xfrm>
            <a:off x="8379905" y="1819862"/>
            <a:ext cx="3456711" cy="3213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843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167"/>
              <a:buFont typeface="Inter"/>
              <a:buNone/>
            </a:pPr>
            <a:r>
              <a:rPr b="1" i="0" lang="en-US" sz="2167" u="none" cap="none" strike="noStrike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Reunification drills </a:t>
            </a:r>
            <a:endParaRPr b="1" i="0" sz="1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8" name="Google Shape;158;p15"/>
          <p:cNvSpPr/>
          <p:nvPr/>
        </p:nvSpPr>
        <p:spPr>
          <a:xfrm>
            <a:off x="476131" y="3889990"/>
            <a:ext cx="5523119" cy="2109260"/>
          </a:xfrm>
          <a:prstGeom prst="rect">
            <a:avLst/>
          </a:prstGeom>
          <a:solidFill>
            <a:srgbClr val="FD864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5"/>
          <p:cNvSpPr/>
          <p:nvPr/>
        </p:nvSpPr>
        <p:spPr>
          <a:xfrm>
            <a:off x="761810" y="4119574"/>
            <a:ext cx="5551687" cy="642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843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167"/>
              <a:buFont typeface="Inter"/>
              <a:buNone/>
            </a:pPr>
            <a:r>
              <a:rPr b="1" i="0" lang="en-US" sz="2167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Review and revise communications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15"/>
          <p:cNvSpPr/>
          <p:nvPr/>
        </p:nvSpPr>
        <p:spPr>
          <a:xfrm>
            <a:off x="761800" y="4877225"/>
            <a:ext cx="5156400" cy="5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6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Inter"/>
              <a:buNone/>
            </a:pPr>
            <a:r>
              <a:rPr i="0" lang="en-US" sz="1594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Prepare pre-written messages and materials to streamline crisis communication.</a:t>
            </a:r>
            <a:endParaRPr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Google Shape;161;p15"/>
          <p:cNvSpPr/>
          <p:nvPr/>
        </p:nvSpPr>
        <p:spPr>
          <a:xfrm>
            <a:off x="6189702" y="3889990"/>
            <a:ext cx="5523119" cy="2109260"/>
          </a:xfrm>
          <a:prstGeom prst="rect">
            <a:avLst/>
          </a:prstGeom>
          <a:solidFill>
            <a:srgbClr val="FF8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5"/>
          <p:cNvSpPr/>
          <p:nvPr/>
        </p:nvSpPr>
        <p:spPr>
          <a:xfrm>
            <a:off x="6475381" y="4119574"/>
            <a:ext cx="5551687" cy="3213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843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167"/>
              <a:buFont typeface="Inter"/>
              <a:buNone/>
            </a:pPr>
            <a:r>
              <a:rPr b="1" i="0" lang="en-US" sz="2167" u="none" cap="none" strike="noStrike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Debrief </a:t>
            </a:r>
            <a:r>
              <a:rPr b="1" lang="en-US" sz="2167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b="1" i="0" lang="en-US" sz="2167" u="none" cap="none" strike="noStrike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fter </a:t>
            </a:r>
            <a:r>
              <a:rPr b="1" lang="en-US" sz="2167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b="1" i="0" lang="en-US" sz="2167" u="none" cap="none" strike="noStrike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ach </a:t>
            </a:r>
            <a:r>
              <a:rPr b="1" lang="en-US" sz="2167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r>
              <a:rPr b="1" i="0" lang="en-US" sz="2167" u="none" cap="none" strike="noStrike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risis and </a:t>
            </a:r>
            <a:r>
              <a:rPr b="1" lang="en-US" sz="2167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i</a:t>
            </a:r>
            <a:r>
              <a:rPr b="1" i="0" lang="en-US" sz="2167" u="none" cap="none" strike="noStrike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mprove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5"/>
          <p:cNvSpPr/>
          <p:nvPr/>
        </p:nvSpPr>
        <p:spPr>
          <a:xfrm>
            <a:off x="6475381" y="4555829"/>
            <a:ext cx="5551687" cy="8418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6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Inter"/>
              <a:buNone/>
            </a:pPr>
            <a:r>
              <a:t/>
            </a:r>
            <a:endParaRPr sz="1594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386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Inter"/>
              <a:buNone/>
            </a:pPr>
            <a:r>
              <a:rPr lang="en-US" sz="1594">
                <a:latin typeface="Roboto"/>
                <a:ea typeface="Roboto"/>
                <a:cs typeface="Roboto"/>
                <a:sym typeface="Roboto"/>
              </a:rPr>
              <a:t>Get </a:t>
            </a:r>
            <a:r>
              <a:rPr i="0" lang="en-US" sz="1594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feedback from different stakeholder groups impacted during the crisis and use the information to improve.</a:t>
            </a:r>
            <a:endParaRPr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4" name="Google Shape;164;p15"/>
          <p:cNvSpPr/>
          <p:nvPr/>
        </p:nvSpPr>
        <p:spPr>
          <a:xfrm>
            <a:off x="11798525" y="6497848"/>
            <a:ext cx="199975" cy="2376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5"/>
          <p:cNvSpPr txBox="1"/>
          <p:nvPr>
            <p:ph idx="12" type="sldNum"/>
          </p:nvPr>
        </p:nvSpPr>
        <p:spPr>
          <a:xfrm>
            <a:off x="11826240" y="651510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"/>
          <p:cNvSpPr/>
          <p:nvPr/>
        </p:nvSpPr>
        <p:spPr>
          <a:xfrm>
            <a:off x="476131" y="476131"/>
            <a:ext cx="7491127" cy="5904024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Emergency-Response-Guide-Full-Bleed-2023-Code-Orange-102023final.png" id="172" name="Google Shape;172;p16"/>
          <p:cNvPicPr preferRelativeResize="0"/>
          <p:nvPr/>
        </p:nvPicPr>
        <p:blipFill rotWithShape="1">
          <a:blip r:embed="rId3">
            <a:alphaModFix/>
          </a:blip>
          <a:srcRect b="2927" l="-39309" r="-39310" t="751"/>
          <a:stretch/>
        </p:blipFill>
        <p:spPr>
          <a:xfrm>
            <a:off x="476131" y="476131"/>
            <a:ext cx="7491127" cy="5904024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6"/>
          <p:cNvSpPr/>
          <p:nvPr/>
        </p:nvSpPr>
        <p:spPr>
          <a:xfrm>
            <a:off x="7967258" y="476131"/>
            <a:ext cx="3745563" cy="590402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6"/>
          <p:cNvSpPr/>
          <p:nvPr/>
        </p:nvSpPr>
        <p:spPr>
          <a:xfrm>
            <a:off x="8254525" y="3696275"/>
            <a:ext cx="34881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50"/>
              <a:buFont typeface="Inter"/>
              <a:buNone/>
            </a:pPr>
            <a:r>
              <a:rPr i="0" lang="en-US" sz="37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"By failing to prepare, you're preparing to fail"</a:t>
            </a:r>
            <a:endParaRPr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16"/>
          <p:cNvSpPr/>
          <p:nvPr/>
        </p:nvSpPr>
        <p:spPr>
          <a:xfrm>
            <a:off x="8254523" y="5925003"/>
            <a:ext cx="3488135" cy="22244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-- BENJAMIN FRANKLIN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22222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7"/>
          <p:cNvSpPr/>
          <p:nvPr/>
        </p:nvSpPr>
        <p:spPr>
          <a:xfrm>
            <a:off x="0" y="379119"/>
            <a:ext cx="12188952" cy="5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50"/>
              <a:buFont typeface="Inter"/>
              <a:buNone/>
            </a:pPr>
            <a:r>
              <a:rPr b="1" i="0" lang="en-US" sz="3750" u="sng" cap="none" strike="noStrik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Building Trust Helps When Disasters Strike</a:t>
            </a:r>
            <a:endParaRPr b="1" i="0" sz="1800" u="sng" cap="none" strike="noStrike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17"/>
          <p:cNvSpPr/>
          <p:nvPr/>
        </p:nvSpPr>
        <p:spPr>
          <a:xfrm>
            <a:off x="952250" y="1541625"/>
            <a:ext cx="5332800" cy="45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54305" lvl="0" marL="342900" marR="0" rtl="0" algn="l">
              <a:lnSpc>
                <a:spcPct val="11679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ts val="2430"/>
              <a:buFont typeface="Roboto"/>
              <a:buChar char="•"/>
            </a:pPr>
            <a:r>
              <a:rPr lang="en-US" sz="243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Staff: </a:t>
            </a:r>
            <a:r>
              <a:rPr i="0" lang="en-US" sz="243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Regular safety training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1" marL="342900" marR="0" rtl="0" algn="l">
              <a:lnSpc>
                <a:spcPct val="138724"/>
              </a:lnSpc>
              <a:spcBef>
                <a:spcPts val="289"/>
              </a:spcBef>
              <a:spcAft>
                <a:spcPts val="0"/>
              </a:spcAft>
              <a:buClr>
                <a:srgbClr val="FFFFFF"/>
              </a:buClr>
              <a:buSzPts val="1552"/>
              <a:buFont typeface="Inter"/>
              <a:buNone/>
            </a:pPr>
            <a:r>
              <a:rPr i="0" lang="en-US" sz="1552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Ensures everyone </a:t>
            </a:r>
            <a:r>
              <a:rPr lang="en-US" sz="155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knows we’re</a:t>
            </a:r>
            <a:r>
              <a:rPr i="0" lang="en-US" sz="1552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on the same page and prepared to respond effectively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54305" lvl="0" marL="342900" marR="0" rtl="0" algn="l">
              <a:lnSpc>
                <a:spcPct val="116790"/>
              </a:lnSpc>
              <a:spcBef>
                <a:spcPts val="2299"/>
              </a:spcBef>
              <a:spcAft>
                <a:spcPts val="0"/>
              </a:spcAft>
              <a:buClr>
                <a:srgbClr val="FFD9AD"/>
              </a:buClr>
              <a:buSzPts val="2430"/>
              <a:buFont typeface="Roboto"/>
              <a:buChar char="•"/>
            </a:pPr>
            <a:r>
              <a:rPr lang="en-US" sz="243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Families: </a:t>
            </a:r>
            <a:r>
              <a:rPr i="0" lang="en-US" sz="243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Visit</a:t>
            </a:r>
            <a:r>
              <a:rPr lang="en-US" sz="243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i="0" lang="en-US" sz="243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PTO</a:t>
            </a:r>
            <a:r>
              <a:rPr lang="en-US" sz="243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meetings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1" marL="342900" marR="0" rtl="0" algn="l">
              <a:lnSpc>
                <a:spcPct val="138724"/>
              </a:lnSpc>
              <a:spcBef>
                <a:spcPts val="289"/>
              </a:spcBef>
              <a:spcAft>
                <a:spcPts val="0"/>
              </a:spcAft>
              <a:buClr>
                <a:srgbClr val="FFFFFF"/>
              </a:buClr>
              <a:buSzPts val="1552"/>
              <a:buFont typeface="Inter"/>
              <a:buNone/>
            </a:pPr>
            <a:r>
              <a:rPr i="0" lang="en-US" sz="1552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Establishes open communication and rapport with </a:t>
            </a:r>
            <a:r>
              <a:rPr lang="en-US" sz="155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parents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54305" lvl="0" marL="342900" marR="0" rtl="0" algn="l">
              <a:lnSpc>
                <a:spcPct val="116790"/>
              </a:lnSpc>
              <a:spcBef>
                <a:spcPts val="2299"/>
              </a:spcBef>
              <a:spcAft>
                <a:spcPts val="0"/>
              </a:spcAft>
              <a:buClr>
                <a:srgbClr val="FF8000"/>
              </a:buClr>
              <a:buSzPts val="2430"/>
              <a:buFont typeface="Roboto"/>
              <a:buChar char="•"/>
            </a:pPr>
            <a:r>
              <a:rPr lang="en-US" sz="243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Families: </a:t>
            </a:r>
            <a:r>
              <a:rPr i="0" lang="en-US" sz="243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Safety &amp; Security newsletters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1" marL="342900" marR="0" rtl="0" algn="l">
              <a:lnSpc>
                <a:spcPct val="138724"/>
              </a:lnSpc>
              <a:spcBef>
                <a:spcPts val="289"/>
              </a:spcBef>
              <a:spcAft>
                <a:spcPts val="0"/>
              </a:spcAft>
              <a:buClr>
                <a:srgbClr val="FFFFFF"/>
              </a:buClr>
              <a:buSzPts val="1552"/>
              <a:buFont typeface="Inter"/>
              <a:buNone/>
            </a:pPr>
            <a:r>
              <a:rPr lang="en-US" sz="155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Regularly share information about how we’re keeping students and staff safe</a:t>
            </a:r>
            <a:endParaRPr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p17"/>
          <p:cNvSpPr/>
          <p:nvPr/>
        </p:nvSpPr>
        <p:spPr>
          <a:xfrm>
            <a:off x="6284928" y="1541623"/>
            <a:ext cx="5446938" cy="450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42900" lvl="0" marL="242900" marR="0" rtl="0" algn="l">
              <a:lnSpc>
                <a:spcPct val="116790"/>
              </a:lnSpc>
              <a:spcBef>
                <a:spcPts val="0"/>
              </a:spcBef>
              <a:spcAft>
                <a:spcPts val="0"/>
              </a:spcAft>
              <a:buClr>
                <a:srgbClr val="FD864D"/>
              </a:buClr>
              <a:buSzPts val="2430"/>
              <a:buFont typeface="Roboto"/>
              <a:buChar char="•"/>
            </a:pPr>
            <a:r>
              <a:rPr lang="en-US" sz="243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Police and Fire: Meetings with chiefs</a:t>
            </a:r>
            <a:endParaRPr sz="243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1" marL="457200" marR="0" rtl="0" algn="l">
              <a:lnSpc>
                <a:spcPct val="138724"/>
              </a:lnSpc>
              <a:spcBef>
                <a:spcPts val="289"/>
              </a:spcBef>
              <a:spcAft>
                <a:spcPts val="0"/>
              </a:spcAft>
              <a:buClr>
                <a:srgbClr val="FFFFFF"/>
              </a:buClr>
              <a:buSzPts val="1552"/>
              <a:buFont typeface="Inter"/>
              <a:buNone/>
            </a:pPr>
            <a:r>
              <a:rPr lang="en-US" sz="155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Twice a year lunches with police and fire </a:t>
            </a:r>
            <a:r>
              <a:rPr lang="en-US" sz="155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chiefs to discuss challenges, trends and </a:t>
            </a:r>
            <a:r>
              <a:rPr i="0" lang="en-US" sz="1552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crisis response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242900" lvl="0" marL="242900" marR="0" rtl="0" algn="l">
              <a:lnSpc>
                <a:spcPct val="116790"/>
              </a:lnSpc>
              <a:spcBef>
                <a:spcPts val="2299"/>
              </a:spcBef>
              <a:spcAft>
                <a:spcPts val="0"/>
              </a:spcAft>
              <a:buClr>
                <a:srgbClr val="FD864D"/>
              </a:buClr>
              <a:buSzPts val="2430"/>
              <a:buFont typeface="Roboto"/>
              <a:buChar char="•"/>
            </a:pPr>
            <a:r>
              <a:rPr lang="en-US" sz="243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Police and Fire: Meetings with PIOs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1" marL="457200" marR="0" rtl="0" algn="l">
              <a:lnSpc>
                <a:spcPct val="138724"/>
              </a:lnSpc>
              <a:spcBef>
                <a:spcPts val="289"/>
              </a:spcBef>
              <a:spcAft>
                <a:spcPts val="0"/>
              </a:spcAft>
              <a:buClr>
                <a:srgbClr val="FFFFFF"/>
              </a:buClr>
              <a:buSzPts val="1552"/>
              <a:buFont typeface="Inter"/>
              <a:buNone/>
            </a:pPr>
            <a:r>
              <a:rPr i="0" lang="en-US" sz="1552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Cultivate personal connections </a:t>
            </a:r>
            <a:r>
              <a:rPr lang="en-US" sz="155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for better coordination during a crisis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242900" lvl="0" marL="242900" marR="0" rtl="0" algn="l">
              <a:lnSpc>
                <a:spcPct val="116790"/>
              </a:lnSpc>
              <a:spcBef>
                <a:spcPts val="2299"/>
              </a:spcBef>
              <a:spcAft>
                <a:spcPts val="0"/>
              </a:spcAft>
              <a:buClr>
                <a:schemeClr val="lt1"/>
              </a:buClr>
              <a:buSzPts val="2430"/>
              <a:buFont typeface="Roboto"/>
              <a:buChar char="•"/>
            </a:pPr>
            <a:r>
              <a:rPr lang="en-US" sz="243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Reporters: Informal meetings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1" marL="457200" marR="0" rtl="0" algn="l">
              <a:lnSpc>
                <a:spcPct val="138724"/>
              </a:lnSpc>
              <a:spcBef>
                <a:spcPts val="289"/>
              </a:spcBef>
              <a:spcAft>
                <a:spcPts val="0"/>
              </a:spcAft>
              <a:buClr>
                <a:srgbClr val="FFFFFF"/>
              </a:buClr>
              <a:buSzPts val="1552"/>
              <a:buFont typeface="Inter"/>
              <a:buNone/>
            </a:pPr>
            <a:r>
              <a:rPr lang="en-US" sz="155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Coffees and phone conversations to build relationships and context</a:t>
            </a:r>
            <a:endParaRPr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" name="Google Shape;184;p17"/>
          <p:cNvSpPr/>
          <p:nvPr/>
        </p:nvSpPr>
        <p:spPr>
          <a:xfrm>
            <a:off x="11798525" y="6497848"/>
            <a:ext cx="199975" cy="2376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7"/>
          <p:cNvSpPr txBox="1"/>
          <p:nvPr>
            <p:ph idx="12" type="sldNum"/>
          </p:nvPr>
        </p:nvSpPr>
        <p:spPr>
          <a:xfrm>
            <a:off x="11826240" y="651510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22222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8"/>
          <p:cNvSpPr/>
          <p:nvPr/>
        </p:nvSpPr>
        <p:spPr>
          <a:xfrm>
            <a:off x="0" y="379119"/>
            <a:ext cx="12188952" cy="5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50"/>
              <a:buFont typeface="Inter"/>
              <a:buNone/>
            </a:pPr>
            <a:r>
              <a:rPr b="1" i="0" lang="en-US" sz="3750" u="sng" cap="none" strike="noStrike">
                <a:solidFill>
                  <a:srgbClr val="FD864D"/>
                </a:solidFill>
                <a:latin typeface="Roboto"/>
                <a:ea typeface="Roboto"/>
                <a:cs typeface="Roboto"/>
                <a:sym typeface="Roboto"/>
              </a:rPr>
              <a:t>Inside a Typical Crisis Response</a:t>
            </a:r>
            <a:endParaRPr b="1" i="0" sz="1800" u="sng" cap="none" strike="noStrike">
              <a:solidFill>
                <a:srgbClr val="FD864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18"/>
          <p:cNvSpPr/>
          <p:nvPr/>
        </p:nvSpPr>
        <p:spPr>
          <a:xfrm>
            <a:off x="952262" y="1585516"/>
            <a:ext cx="5446938" cy="44204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28587" lvl="0" marL="171450" marR="0" rtl="0" algn="l">
              <a:lnSpc>
                <a:spcPct val="116839"/>
              </a:lnSpc>
              <a:spcBef>
                <a:spcPts val="0"/>
              </a:spcBef>
              <a:spcAft>
                <a:spcPts val="0"/>
              </a:spcAft>
              <a:buClr>
                <a:srgbClr val="22AAEE"/>
              </a:buClr>
              <a:buSzPts val="2025"/>
              <a:buFont typeface="Roboto"/>
              <a:buChar char="•"/>
            </a:pPr>
            <a:r>
              <a:rPr b="1" lang="en-US" sz="202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L</a:t>
            </a:r>
            <a:r>
              <a:rPr b="1" i="0" lang="en-US" sz="2025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eadership and comms go to a conference room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1" marL="171450" marR="0" rtl="0" algn="l">
              <a:lnSpc>
                <a:spcPct val="138717"/>
              </a:lnSpc>
              <a:spcBef>
                <a:spcPts val="241"/>
              </a:spcBef>
              <a:spcAft>
                <a:spcPts val="0"/>
              </a:spcAft>
              <a:buClr>
                <a:srgbClr val="FFFFFF"/>
              </a:buClr>
              <a:buSzPts val="1294"/>
              <a:buFont typeface="Inter"/>
              <a:buNone/>
            </a:pPr>
            <a:r>
              <a:rPr lang="en-US" sz="129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We’re on phones and walkies learning as much as w</a:t>
            </a:r>
            <a:r>
              <a:rPr i="0" lang="en-US" sz="1294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 can to assess the situation.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28587" lvl="0" marL="171450" marR="0" rtl="0" algn="l">
              <a:lnSpc>
                <a:spcPct val="116839"/>
              </a:lnSpc>
              <a:spcBef>
                <a:spcPts val="1916"/>
              </a:spcBef>
              <a:spcAft>
                <a:spcPts val="0"/>
              </a:spcAft>
              <a:buClr>
                <a:srgbClr val="FFD9AD"/>
              </a:buClr>
              <a:buSzPts val="2025"/>
              <a:buFont typeface="Roboto"/>
              <a:buChar char="•"/>
            </a:pPr>
            <a:r>
              <a:rPr b="1" lang="en-US" sz="202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i="0" lang="en-US" sz="2025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Some leaders go to impacted school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1" marL="171450" marR="0" rtl="0" algn="l">
              <a:lnSpc>
                <a:spcPct val="138717"/>
              </a:lnSpc>
              <a:spcBef>
                <a:spcPts val="241"/>
              </a:spcBef>
              <a:spcAft>
                <a:spcPts val="0"/>
              </a:spcAft>
              <a:buClr>
                <a:srgbClr val="FFFFFF"/>
              </a:buClr>
              <a:buSzPts val="1294"/>
              <a:buFont typeface="Inter"/>
              <a:buNone/>
            </a:pPr>
            <a:r>
              <a:rPr i="0" lang="en-US" sz="1294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Deputy superintendent and others go to support principal in making decisions about buses, answering phones, informing  staff. 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28587" lvl="0" marL="171450" marR="0" rtl="0" algn="l">
              <a:lnSpc>
                <a:spcPct val="116839"/>
              </a:lnSpc>
              <a:spcBef>
                <a:spcPts val="1916"/>
              </a:spcBef>
              <a:spcAft>
                <a:spcPts val="0"/>
              </a:spcAft>
              <a:buClr>
                <a:srgbClr val="FF8000"/>
              </a:buClr>
              <a:buSzPts val="2025"/>
              <a:buFont typeface="Roboto"/>
              <a:buChar char="•"/>
            </a:pPr>
            <a:r>
              <a:rPr b="1" lang="en-US" sz="202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i="0" lang="en-US" sz="2025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Coordinate with police, fire, security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1" marL="171450" marR="0" rtl="0" algn="l">
              <a:lnSpc>
                <a:spcPct val="138717"/>
              </a:lnSpc>
              <a:spcBef>
                <a:spcPts val="241"/>
              </a:spcBef>
              <a:spcAft>
                <a:spcPts val="0"/>
              </a:spcAft>
              <a:buClr>
                <a:srgbClr val="FFFFFF"/>
              </a:buClr>
              <a:buSzPts val="1294"/>
              <a:buFont typeface="Inter"/>
              <a:buNone/>
            </a:pPr>
            <a:r>
              <a:rPr i="0" lang="en-US" sz="1294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District's security director is working with law enforcement or fire officials to determine what the facts are and</a:t>
            </a:r>
            <a:r>
              <a:rPr lang="en-US" sz="129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providing additional support. </a:t>
            </a:r>
            <a:endParaRPr i="0" sz="1294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1" marL="457200" marR="0" rtl="0" algn="l">
              <a:lnSpc>
                <a:spcPct val="138717"/>
              </a:lnSpc>
              <a:spcBef>
                <a:spcPts val="241"/>
              </a:spcBef>
              <a:spcAft>
                <a:spcPts val="0"/>
              </a:spcAft>
              <a:buClr>
                <a:srgbClr val="FFFFFF"/>
              </a:buClr>
              <a:buSzPts val="1294"/>
              <a:buFont typeface="Inter"/>
              <a:buNone/>
            </a:pPr>
            <a:r>
              <a:t/>
            </a:r>
            <a:endParaRPr sz="1294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1" marL="457200" rtl="0" algn="l">
              <a:lnSpc>
                <a:spcPct val="138717"/>
              </a:lnSpc>
              <a:spcBef>
                <a:spcPts val="241"/>
              </a:spcBef>
              <a:spcAft>
                <a:spcPts val="0"/>
              </a:spcAft>
              <a:buClr>
                <a:schemeClr val="lt1"/>
              </a:buClr>
              <a:buSzPts val="1294"/>
              <a:buFont typeface="Inter"/>
              <a:buNone/>
            </a:pPr>
            <a:r>
              <a:t/>
            </a:r>
            <a:endParaRPr sz="1294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3" name="Google Shape;193;p18"/>
          <p:cNvSpPr/>
          <p:nvPr/>
        </p:nvSpPr>
        <p:spPr>
          <a:xfrm>
            <a:off x="6284928" y="1585516"/>
            <a:ext cx="5446938" cy="34577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28587" lvl="0" marL="171450" marR="0" rtl="0" algn="l">
              <a:lnSpc>
                <a:spcPct val="11683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25"/>
              <a:buFont typeface="Roboto"/>
              <a:buChar char="•"/>
            </a:pPr>
            <a:r>
              <a:rPr b="1" lang="en-US" sz="202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i="0" lang="en-US" sz="2025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Communicate in waves: staff, families, media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1" marL="171450" marR="0" rtl="0" algn="l">
              <a:lnSpc>
                <a:spcPct val="138717"/>
              </a:lnSpc>
              <a:spcBef>
                <a:spcPts val="241"/>
              </a:spcBef>
              <a:spcAft>
                <a:spcPts val="0"/>
              </a:spcAft>
              <a:buClr>
                <a:srgbClr val="FFFFFF"/>
              </a:buClr>
              <a:buSzPts val="1294"/>
              <a:buFont typeface="Inter"/>
              <a:buNone/>
            </a:pPr>
            <a:r>
              <a:rPr i="0" lang="en-US" sz="1294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Prioritizing internal communication before addressing external audiences to maintain trust and consistency.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28587" lvl="0" marL="171450" marR="0" rtl="0" algn="l">
              <a:lnSpc>
                <a:spcPct val="116839"/>
              </a:lnSpc>
              <a:spcBef>
                <a:spcPts val="1916"/>
              </a:spcBef>
              <a:spcAft>
                <a:spcPts val="0"/>
              </a:spcAft>
              <a:buClr>
                <a:srgbClr val="FD864D"/>
              </a:buClr>
              <a:buSzPts val="2025"/>
              <a:buFont typeface="Roboto"/>
              <a:buChar char="•"/>
            </a:pPr>
            <a:r>
              <a:rPr b="1" lang="en-US" sz="202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Monitor and r</a:t>
            </a:r>
            <a:r>
              <a:rPr b="1" i="0" lang="en-US" sz="2025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espond to social media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1" marL="171450" marR="0" rtl="0" algn="l">
              <a:lnSpc>
                <a:spcPct val="138717"/>
              </a:lnSpc>
              <a:spcBef>
                <a:spcPts val="241"/>
              </a:spcBef>
              <a:spcAft>
                <a:spcPts val="0"/>
              </a:spcAft>
              <a:buClr>
                <a:srgbClr val="FFFFFF"/>
              </a:buClr>
              <a:buSzPts val="1294"/>
              <a:buFont typeface="Inter"/>
              <a:buNone/>
            </a:pPr>
            <a:r>
              <a:rPr i="0" lang="en-US" sz="1294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Monitoring and addressing inaccurate information spreading online in real-time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28587" lvl="0" marL="171450" marR="0" rtl="0" algn="l">
              <a:lnSpc>
                <a:spcPct val="116839"/>
              </a:lnSpc>
              <a:spcBef>
                <a:spcPts val="1916"/>
              </a:spcBef>
              <a:spcAft>
                <a:spcPts val="0"/>
              </a:spcAft>
              <a:buClr>
                <a:srgbClr val="22AAEE"/>
              </a:buClr>
              <a:buSzPts val="2025"/>
              <a:buFont typeface="Roboto"/>
              <a:buChar char="•"/>
            </a:pPr>
            <a:r>
              <a:rPr b="1" lang="en-US" sz="202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i="0" lang="en-US" sz="2025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Update frequently, even if the update is: 'No new information'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1" marL="171450" marR="0" rtl="0" algn="l">
              <a:lnSpc>
                <a:spcPct val="138717"/>
              </a:lnSpc>
              <a:spcBef>
                <a:spcPts val="241"/>
              </a:spcBef>
              <a:spcAft>
                <a:spcPts val="0"/>
              </a:spcAft>
              <a:buClr>
                <a:srgbClr val="FFFFFF"/>
              </a:buClr>
              <a:buSzPts val="1294"/>
              <a:buFont typeface="Inter"/>
              <a:buNone/>
            </a:pPr>
            <a:r>
              <a:rPr i="0" lang="en-US" sz="1294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Maintaining open and transparent communication throughout the crisis, even when details are limited</a:t>
            </a:r>
            <a:endParaRPr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" name="Google Shape;194;p18"/>
          <p:cNvSpPr/>
          <p:nvPr/>
        </p:nvSpPr>
        <p:spPr>
          <a:xfrm>
            <a:off x="11798525" y="6497848"/>
            <a:ext cx="199975" cy="2376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8"/>
          <p:cNvSpPr txBox="1"/>
          <p:nvPr>
            <p:ph idx="12" type="sldNum"/>
          </p:nvPr>
        </p:nvSpPr>
        <p:spPr>
          <a:xfrm>
            <a:off x="11826240" y="651510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/>
          <p:nvPr/>
        </p:nvSpPr>
        <p:spPr>
          <a:xfrm>
            <a:off x="0" y="359628"/>
            <a:ext cx="12188952" cy="6673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Inter"/>
              <a:buNone/>
            </a:pPr>
            <a:r>
              <a:rPr b="1" i="0" lang="en-US" sz="4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Communicating from the Inside Out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19"/>
          <p:cNvSpPr/>
          <p:nvPr/>
        </p:nvSpPr>
        <p:spPr>
          <a:xfrm>
            <a:off x="8183429" y="1656936"/>
            <a:ext cx="3529392" cy="434231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9"/>
          <p:cNvSpPr/>
          <p:nvPr/>
        </p:nvSpPr>
        <p:spPr>
          <a:xfrm>
            <a:off x="7225525" y="1948875"/>
            <a:ext cx="4453800" cy="37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42900" lvl="0" marL="242900" marR="0" rtl="0" algn="l">
              <a:lnSpc>
                <a:spcPct val="11678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Roboto"/>
              <a:buChar char="•"/>
            </a:pPr>
            <a:r>
              <a:rPr i="0" lang="en-US" sz="252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District Leadership,  Board of Education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242900" lvl="0" marL="242900" marR="0" rtl="0" algn="l">
              <a:lnSpc>
                <a:spcPct val="116785"/>
              </a:lnSpc>
              <a:spcBef>
                <a:spcPts val="2211"/>
              </a:spcBef>
              <a:spcAft>
                <a:spcPts val="0"/>
              </a:spcAft>
              <a:buClr>
                <a:srgbClr val="FFD9AD"/>
              </a:buClr>
              <a:buSzPts val="2520"/>
              <a:buFont typeface="Roboto"/>
              <a:buChar char="•"/>
            </a:pPr>
            <a:r>
              <a:rPr i="0" lang="en-US" sz="2520" u="none" cap="none" strike="noStrike">
                <a:solidFill>
                  <a:srgbClr val="FFD9AD"/>
                </a:solidFill>
                <a:latin typeface="Roboto"/>
                <a:ea typeface="Roboto"/>
                <a:cs typeface="Roboto"/>
                <a:sym typeface="Roboto"/>
              </a:rPr>
              <a:t>Principals </a:t>
            </a:r>
            <a:endParaRPr>
              <a:solidFill>
                <a:srgbClr val="FFD9A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42900" lvl="0" marL="242900" marR="0" rtl="0" algn="l">
              <a:lnSpc>
                <a:spcPct val="116785"/>
              </a:lnSpc>
              <a:spcBef>
                <a:spcPts val="2211"/>
              </a:spcBef>
              <a:spcAft>
                <a:spcPts val="0"/>
              </a:spcAft>
              <a:buClr>
                <a:srgbClr val="FEC088"/>
              </a:buClr>
              <a:buSzPts val="2520"/>
              <a:buFont typeface="Roboto"/>
              <a:buChar char="•"/>
            </a:pPr>
            <a:r>
              <a:rPr i="0" lang="en-US" sz="2520" u="none" cap="none" strike="noStrike">
                <a:solidFill>
                  <a:srgbClr val="FEC088"/>
                </a:solidFill>
                <a:latin typeface="Roboto"/>
                <a:ea typeface="Roboto"/>
                <a:cs typeface="Roboto"/>
                <a:sym typeface="Roboto"/>
              </a:rPr>
              <a:t>All staff</a:t>
            </a:r>
            <a:endParaRPr>
              <a:solidFill>
                <a:srgbClr val="FEC08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42900" lvl="0" marL="242900" marR="0" rtl="0" algn="l">
              <a:lnSpc>
                <a:spcPct val="116785"/>
              </a:lnSpc>
              <a:spcBef>
                <a:spcPts val="2211"/>
              </a:spcBef>
              <a:spcAft>
                <a:spcPts val="0"/>
              </a:spcAft>
              <a:buClr>
                <a:srgbClr val="FF8000"/>
              </a:buClr>
              <a:buSzPts val="2520"/>
              <a:buFont typeface="Roboto"/>
              <a:buChar char="•"/>
            </a:pPr>
            <a:r>
              <a:rPr i="0" lang="en-US" sz="2520" u="none" cap="none" strike="noStrike">
                <a:solidFill>
                  <a:srgbClr val="FF8000"/>
                </a:solidFill>
                <a:latin typeface="Roboto"/>
                <a:ea typeface="Roboto"/>
                <a:cs typeface="Roboto"/>
                <a:sym typeface="Roboto"/>
              </a:rPr>
              <a:t>Parents</a:t>
            </a:r>
            <a:endParaRPr>
              <a:solidFill>
                <a:srgbClr val="FF8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42900" lvl="0" marL="242900" marR="0" rtl="0" algn="l">
              <a:lnSpc>
                <a:spcPct val="116785"/>
              </a:lnSpc>
              <a:spcBef>
                <a:spcPts val="2211"/>
              </a:spcBef>
              <a:spcAft>
                <a:spcPts val="0"/>
              </a:spcAft>
              <a:buClr>
                <a:srgbClr val="22AAEE"/>
              </a:buClr>
              <a:buSzPts val="2520"/>
              <a:buFont typeface="Roboto"/>
              <a:buChar char="•"/>
            </a:pPr>
            <a:r>
              <a:rPr i="0" lang="en-US" sz="2520" u="none" cap="none" strike="noStrike">
                <a:solidFill>
                  <a:srgbClr val="22AAEE"/>
                </a:solidFill>
                <a:latin typeface="Roboto"/>
                <a:ea typeface="Roboto"/>
                <a:cs typeface="Roboto"/>
                <a:sym typeface="Roboto"/>
              </a:rPr>
              <a:t>Media and Community</a:t>
            </a:r>
            <a:endParaRPr i="0" sz="1800" u="none" cap="none" strike="noStrike">
              <a:solidFill>
                <a:srgbClr val="22AAE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4" name="Google Shape;20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76473" y="3365204"/>
            <a:ext cx="933217" cy="93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42155" y="2931032"/>
            <a:ext cx="1799775" cy="179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07983" y="2496711"/>
            <a:ext cx="2666333" cy="2666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73810" y="2062540"/>
            <a:ext cx="3532892" cy="3532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939488" y="1628367"/>
            <a:ext cx="4408972" cy="4399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9"/>
          <p:cNvSpPr/>
          <p:nvPr/>
        </p:nvSpPr>
        <p:spPr>
          <a:xfrm>
            <a:off x="11798525" y="6497848"/>
            <a:ext cx="199975" cy="2376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9"/>
          <p:cNvSpPr txBox="1"/>
          <p:nvPr>
            <p:ph idx="12" type="sldNum"/>
          </p:nvPr>
        </p:nvSpPr>
        <p:spPr>
          <a:xfrm>
            <a:off x="11826240" y="651510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22222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0"/>
          <p:cNvSpPr/>
          <p:nvPr/>
        </p:nvSpPr>
        <p:spPr>
          <a:xfrm>
            <a:off x="0" y="379119"/>
            <a:ext cx="121890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8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50"/>
              <a:buFont typeface="Inter"/>
              <a:buNone/>
            </a:pPr>
            <a:r>
              <a:rPr b="1" lang="en-US" sz="375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How to get </a:t>
            </a:r>
            <a:r>
              <a:rPr b="1" lang="en-US" sz="375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accurate, quotable information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20"/>
          <p:cNvSpPr/>
          <p:nvPr/>
        </p:nvSpPr>
        <p:spPr>
          <a:xfrm>
            <a:off x="1476006" y="2192463"/>
            <a:ext cx="1428300" cy="1428300"/>
          </a:xfrm>
          <a:prstGeom prst="ellipse">
            <a:avLst/>
          </a:prstGeom>
          <a:solidFill>
            <a:srgbClr val="22AA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0"/>
          <p:cNvSpPr/>
          <p:nvPr/>
        </p:nvSpPr>
        <p:spPr>
          <a:xfrm>
            <a:off x="472322" y="3697960"/>
            <a:ext cx="34359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Letter to parents</a:t>
            </a:r>
            <a:r>
              <a:rPr b="1" i="0" lang="en-US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 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" name="Google Shape;219;p20"/>
          <p:cNvSpPr/>
          <p:nvPr/>
        </p:nvSpPr>
        <p:spPr>
          <a:xfrm>
            <a:off x="472322" y="4042114"/>
            <a:ext cx="3435900" cy="7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t/>
            </a:r>
            <a:endParaRPr sz="1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i="0" lang="en-US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r>
              <a:rPr b="0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0"/>
          <p:cNvSpPr/>
          <p:nvPr/>
        </p:nvSpPr>
        <p:spPr>
          <a:xfrm>
            <a:off x="5380280" y="2173300"/>
            <a:ext cx="1428300" cy="1428300"/>
          </a:xfrm>
          <a:prstGeom prst="ellipse">
            <a:avLst/>
          </a:prstGeom>
          <a:solidFill>
            <a:srgbClr val="FFD9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1" name="Google Shape;22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76433" y="2561029"/>
            <a:ext cx="638015" cy="676106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0"/>
          <p:cNvSpPr/>
          <p:nvPr/>
        </p:nvSpPr>
        <p:spPr>
          <a:xfrm>
            <a:off x="4208997" y="3697960"/>
            <a:ext cx="37710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Letter to staff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20"/>
          <p:cNvSpPr/>
          <p:nvPr/>
        </p:nvSpPr>
        <p:spPr>
          <a:xfrm>
            <a:off x="9284553" y="2173300"/>
            <a:ext cx="1428300" cy="1428300"/>
          </a:xfrm>
          <a:prstGeom prst="ellipse">
            <a:avLst/>
          </a:prstGeom>
          <a:solidFill>
            <a:srgbClr val="FEC08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0"/>
          <p:cNvSpPr/>
          <p:nvPr/>
        </p:nvSpPr>
        <p:spPr>
          <a:xfrm>
            <a:off x="8212783" y="3697960"/>
            <a:ext cx="35718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School and </a:t>
            </a:r>
            <a:r>
              <a:rPr b="1" lang="en-US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district social media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" name="Google Shape;225;p20"/>
          <p:cNvSpPr/>
          <p:nvPr/>
        </p:nvSpPr>
        <p:spPr>
          <a:xfrm>
            <a:off x="0" y="5884978"/>
            <a:ext cx="12189000" cy="971400"/>
          </a:xfrm>
          <a:prstGeom prst="rect">
            <a:avLst/>
          </a:prstGeom>
          <a:solidFill>
            <a:srgbClr val="FEC08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0"/>
          <p:cNvSpPr/>
          <p:nvPr/>
        </p:nvSpPr>
        <p:spPr>
          <a:xfrm>
            <a:off x="266633" y="6207706"/>
            <a:ext cx="11655600" cy="3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8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250"/>
              <a:buFont typeface="Inter"/>
              <a:buNone/>
            </a:pPr>
            <a:r>
              <a:rPr b="1" lang="en-US" sz="225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When school officials aren’t available for interviews, there are other ways to get answers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7" name="Google Shape;22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41570" y="2561028"/>
            <a:ext cx="666583" cy="714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80689" y="2694339"/>
            <a:ext cx="657061" cy="542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22222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1"/>
          <p:cNvSpPr/>
          <p:nvPr/>
        </p:nvSpPr>
        <p:spPr>
          <a:xfrm>
            <a:off x="0" y="379119"/>
            <a:ext cx="12188952" cy="5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50"/>
              <a:buFont typeface="Inter"/>
              <a:buNone/>
            </a:pPr>
            <a:r>
              <a:rPr b="1" i="0" lang="en-US" sz="375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There's never a bad question, but some we can't answer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5" name="Google Shape;235;p21"/>
          <p:cNvSpPr/>
          <p:nvPr/>
        </p:nvSpPr>
        <p:spPr>
          <a:xfrm>
            <a:off x="1476006" y="2173300"/>
            <a:ext cx="1428393" cy="1428393"/>
          </a:xfrm>
          <a:prstGeom prst="ellipse">
            <a:avLst/>
          </a:prstGeom>
          <a:solidFill>
            <a:srgbClr val="22AA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6" name="Google Shape;23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7441" y="2590048"/>
            <a:ext cx="685629" cy="533267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1"/>
          <p:cNvSpPr/>
          <p:nvPr/>
        </p:nvSpPr>
        <p:spPr>
          <a:xfrm>
            <a:off x="472322" y="3697960"/>
            <a:ext cx="3435761" cy="2669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FERPA 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8" name="Google Shape;238;p21"/>
          <p:cNvSpPr/>
          <p:nvPr/>
        </p:nvSpPr>
        <p:spPr>
          <a:xfrm>
            <a:off x="472322" y="4042114"/>
            <a:ext cx="3435761" cy="792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t/>
            </a:r>
            <a:endParaRPr sz="1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i="0" lang="en-US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Family Educational Rights and Privacy Act (FERPA) protects personally identifiable student information.</a:t>
            </a:r>
            <a:r>
              <a:rPr b="0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1"/>
          <p:cNvSpPr/>
          <p:nvPr/>
        </p:nvSpPr>
        <p:spPr>
          <a:xfrm>
            <a:off x="5380280" y="2173300"/>
            <a:ext cx="1428393" cy="1428393"/>
          </a:xfrm>
          <a:prstGeom prst="ellipse">
            <a:avLst/>
          </a:prstGeom>
          <a:solidFill>
            <a:srgbClr val="FFD9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76433" y="2561029"/>
            <a:ext cx="638015" cy="676106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1"/>
          <p:cNvSpPr/>
          <p:nvPr/>
        </p:nvSpPr>
        <p:spPr>
          <a:xfrm>
            <a:off x="4208997" y="3697960"/>
            <a:ext cx="3770957" cy="2669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Open Records Restrictions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" name="Google Shape;242;p21"/>
          <p:cNvSpPr/>
          <p:nvPr/>
        </p:nvSpPr>
        <p:spPr>
          <a:xfrm>
            <a:off x="4208997" y="4042114"/>
            <a:ext cx="3770957" cy="792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t/>
            </a:r>
            <a:endParaRPr sz="15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i="0" lang="en-US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Whether personnel information is public is often determined by state open records laws. </a:t>
            </a:r>
            <a:endParaRPr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" name="Google Shape;243;p21"/>
          <p:cNvSpPr/>
          <p:nvPr/>
        </p:nvSpPr>
        <p:spPr>
          <a:xfrm>
            <a:off x="9284553" y="2173300"/>
            <a:ext cx="1428393" cy="1428393"/>
          </a:xfrm>
          <a:prstGeom prst="ellipse">
            <a:avLst/>
          </a:prstGeom>
          <a:solidFill>
            <a:srgbClr val="FEC08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4" name="Google Shape;244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80704" y="2561025"/>
            <a:ext cx="647538" cy="647538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1"/>
          <p:cNvSpPr/>
          <p:nvPr/>
        </p:nvSpPr>
        <p:spPr>
          <a:xfrm>
            <a:off x="8212783" y="3697960"/>
            <a:ext cx="3571934" cy="2669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Integrity of an Investigation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" name="Google Shape;246;p21"/>
          <p:cNvSpPr/>
          <p:nvPr/>
        </p:nvSpPr>
        <p:spPr>
          <a:xfrm>
            <a:off x="8212783" y="4042114"/>
            <a:ext cx="3571934" cy="528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t/>
            </a:r>
            <a:endParaRPr sz="15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387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i="0" lang="en-US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If something is under investigation, school districts usually don't comment. </a:t>
            </a:r>
            <a:endParaRPr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7" name="Google Shape;247;p21"/>
          <p:cNvSpPr/>
          <p:nvPr/>
        </p:nvSpPr>
        <p:spPr>
          <a:xfrm>
            <a:off x="0" y="5884978"/>
            <a:ext cx="12188952" cy="971307"/>
          </a:xfrm>
          <a:prstGeom prst="rect">
            <a:avLst/>
          </a:prstGeom>
          <a:solidFill>
            <a:srgbClr val="FEC08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1"/>
          <p:cNvSpPr/>
          <p:nvPr/>
        </p:nvSpPr>
        <p:spPr>
          <a:xfrm>
            <a:off x="266633" y="6207706"/>
            <a:ext cx="11655685" cy="3335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Even when we can't answer a question we should still be able to provide information. 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2AAEE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2"/>
          <p:cNvSpPr/>
          <p:nvPr/>
        </p:nvSpPr>
        <p:spPr>
          <a:xfrm>
            <a:off x="4245660" y="3046643"/>
            <a:ext cx="3697633" cy="78204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9511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5625"/>
              <a:buFont typeface="Inter"/>
              <a:buNone/>
            </a:pPr>
            <a:r>
              <a:rPr b="1" i="0" lang="en-US" sz="5625" u="none" cap="none" strike="noStrike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Questions?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