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6" r:id="rId4"/>
  </p:sldMasterIdLst>
  <p:notesMasterIdLst>
    <p:notesMasterId r:id="rId13"/>
  </p:notesMasterIdLst>
  <p:sldIdLst>
    <p:sldId id="256" r:id="rId5"/>
    <p:sldId id="263" r:id="rId6"/>
    <p:sldId id="264" r:id="rId7"/>
    <p:sldId id="265" r:id="rId8"/>
    <p:sldId id="266" r:id="rId9"/>
    <p:sldId id="262" r:id="rId10"/>
    <p:sldId id="269" r:id="rId11"/>
    <p:sldId id="279" r:id="rId1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216">
          <p15:clr>
            <a:srgbClr val="747775"/>
          </p15:clr>
        </p15:guide>
        <p15:guide id="2" orient="horz" pos="2160">
          <p15:clr>
            <a:srgbClr val="747775"/>
          </p15:clr>
        </p15:guide>
        <p15:guide id="3" orient="horz" pos="2046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8CF078-E9C8-91F7-9697-1FF7DE0E6956}" v="2" dt="2025-05-22T18:35:48.5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1625" autoAdjust="0"/>
  </p:normalViewPr>
  <p:slideViewPr>
    <p:cSldViewPr snapToGrid="0">
      <p:cViewPr varScale="1">
        <p:scale>
          <a:sx n="52" d="100"/>
          <a:sy n="52" d="100"/>
        </p:scale>
        <p:origin x="1700" y="48"/>
      </p:cViewPr>
      <p:guideLst>
        <p:guide pos="216"/>
        <p:guide orient="horz" pos="2160"/>
        <p:guide orient="horz" pos="20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" name="Google Shape;4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f00cbf4a9c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2f00cbf4a9c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f00cbf4a9c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2f00cbf4a9c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2edfb41f8ca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2edfb41f8ca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2f044dd5a87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2f044dd5a87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edb33893ff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2edb33893ff_0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2eec3e1443a_1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2eec3e1443a_1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2ee08583702_2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" name="Google Shape;332;g2ee08583702_2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C Reading Clinic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16" name="Google Shape;16;p3"/>
          <p:cNvCxnSpPr/>
          <p:nvPr/>
        </p:nvCxnSpPr>
        <p:spPr>
          <a:xfrm>
            <a:off x="49825" y="1646525"/>
            <a:ext cx="0" cy="1643400"/>
          </a:xfrm>
          <a:prstGeom prst="straightConnector1">
            <a:avLst/>
          </a:prstGeom>
          <a:noFill/>
          <a:ln w="1143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1" name="Google Shape;21;p4"/>
          <p:cNvCxnSpPr/>
          <p:nvPr/>
        </p:nvCxnSpPr>
        <p:spPr>
          <a:xfrm>
            <a:off x="-15450" y="41350"/>
            <a:ext cx="9174900" cy="0"/>
          </a:xfrm>
          <a:prstGeom prst="straightConnector1">
            <a:avLst/>
          </a:prstGeom>
          <a:noFill/>
          <a:ln w="1143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2" name="Google Shape;22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39700" y="4395404"/>
            <a:ext cx="994750" cy="5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TITLE_AND_BODY_1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7" name="Google Shape;27;p5"/>
          <p:cNvCxnSpPr/>
          <p:nvPr/>
        </p:nvCxnSpPr>
        <p:spPr>
          <a:xfrm>
            <a:off x="-15450" y="41350"/>
            <a:ext cx="9174900" cy="0"/>
          </a:xfrm>
          <a:prstGeom prst="straightConnector1">
            <a:avLst/>
          </a:prstGeom>
          <a:noFill/>
          <a:ln w="1143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8" name="Google Shape;28;p5"/>
          <p:cNvSpPr/>
          <p:nvPr/>
        </p:nvSpPr>
        <p:spPr>
          <a:xfrm>
            <a:off x="6062100" y="-18600"/>
            <a:ext cx="3097200" cy="5180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" name="Google Shape;29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9650" y="4388154"/>
            <a:ext cx="994750" cy="5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">
  <p:cSld name="CUSTOM">
    <p:bg>
      <p:bgPr>
        <a:solidFill>
          <a:schemeClr val="accent1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7"/>
          <p:cNvSpPr txBox="1">
            <a:spLocks noGrp="1"/>
          </p:cNvSpPr>
          <p:nvPr>
            <p:ph type="title"/>
          </p:nvPr>
        </p:nvSpPr>
        <p:spPr>
          <a:xfrm>
            <a:off x="401325" y="22854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buNone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buNone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>
              <a:buNone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>
              <a:buNone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>
              <a:buNone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>
              <a:buNone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>
              <a:buNone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>
              <a:buNone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>
              <a:buNone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 1">
  <p:cSld name="CUSTOM_1">
    <p:bg>
      <p:bgPr>
        <a:solidFill>
          <a:schemeClr val="accent2"/>
        </a:solidFill>
        <a:effectLst/>
      </p:bgPr>
    </p:bg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401325" y="22854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buNone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buNone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>
              <a:buNone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>
              <a:buNone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>
              <a:buNone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>
              <a:buNone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>
              <a:buNone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>
              <a:buNone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>
              <a:buNone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 1 1">
  <p:cSld name="CUSTOM_1_1">
    <p:bg>
      <p:bgPr>
        <a:solidFill>
          <a:schemeClr val="lt2"/>
        </a:solid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9"/>
          <p:cNvSpPr txBox="1">
            <a:spLocks noGrp="1"/>
          </p:cNvSpPr>
          <p:nvPr>
            <p:ph type="title"/>
          </p:nvPr>
        </p:nvSpPr>
        <p:spPr>
          <a:xfrm>
            <a:off x="401325" y="22854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buNone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buNone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>
              <a:buNone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>
              <a:buNone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>
              <a:buNone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>
              <a:buNone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>
              <a:buNone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>
              <a:buNone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>
              <a:buNone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alibri"/>
              <a:buNone/>
              <a:defRPr sz="35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30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alibri"/>
              <a:buChar char="●"/>
              <a:defRPr sz="16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○"/>
              <a:defRPr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■"/>
              <a:defRPr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●"/>
              <a:defRPr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libri"/>
              <a:buChar char="○"/>
              <a:defRPr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libri"/>
              <a:buChar char="■"/>
              <a:defRPr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libri"/>
              <a:buChar char="●"/>
              <a:defRPr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libri"/>
              <a:buChar char="○"/>
              <a:defRPr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libri"/>
              <a:buChar char="■"/>
              <a:defRPr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 b="1">
                <a:solidFill>
                  <a:schemeClr val="dk1"/>
                </a:solidFill>
              </a:defRPr>
            </a:lvl1pPr>
            <a:lvl2pPr lvl="1" algn="r">
              <a:buNone/>
              <a:defRPr sz="1000" b="1">
                <a:solidFill>
                  <a:schemeClr val="dk1"/>
                </a:solidFill>
              </a:defRPr>
            </a:lvl2pPr>
            <a:lvl3pPr lvl="2" algn="r">
              <a:buNone/>
              <a:defRPr sz="1000" b="1">
                <a:solidFill>
                  <a:schemeClr val="dk1"/>
                </a:solidFill>
              </a:defRPr>
            </a:lvl3pPr>
            <a:lvl4pPr lvl="3" algn="r">
              <a:buNone/>
              <a:defRPr sz="1000" b="1">
                <a:solidFill>
                  <a:schemeClr val="dk1"/>
                </a:solidFill>
              </a:defRPr>
            </a:lvl4pPr>
            <a:lvl5pPr lvl="4" algn="r">
              <a:buNone/>
              <a:defRPr sz="1000" b="1">
                <a:solidFill>
                  <a:schemeClr val="dk1"/>
                </a:solidFill>
              </a:defRPr>
            </a:lvl5pPr>
            <a:lvl6pPr lvl="5" algn="r">
              <a:buNone/>
              <a:defRPr sz="1000" b="1">
                <a:solidFill>
                  <a:schemeClr val="dk1"/>
                </a:solidFill>
              </a:defRPr>
            </a:lvl6pPr>
            <a:lvl7pPr lvl="6" algn="r">
              <a:buNone/>
              <a:defRPr sz="1000" b="1">
                <a:solidFill>
                  <a:schemeClr val="dk1"/>
                </a:solidFill>
              </a:defRPr>
            </a:lvl7pPr>
            <a:lvl8pPr lvl="7" algn="r">
              <a:buNone/>
              <a:defRPr sz="1000" b="1">
                <a:solidFill>
                  <a:schemeClr val="dk1"/>
                </a:solidFill>
              </a:defRPr>
            </a:lvl8pPr>
            <a:lvl9pPr lvl="8" algn="r">
              <a:buNone/>
              <a:defRPr sz="1000" b="1">
                <a:solidFill>
                  <a:schemeClr val="dk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3" r:id="rId5"/>
    <p:sldLayoutId id="2147483654" r:id="rId6"/>
    <p:sldLayoutId id="2147483655" r:id="rId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podcasts.apple.com/us/podcast/science-of-reading-the-podcast/id1483513974?i=1000476720808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oogle Shape;50;p10"/>
          <p:cNvPicPr preferRelativeResize="0"/>
          <p:nvPr/>
        </p:nvPicPr>
        <p:blipFill rotWithShape="1">
          <a:blip r:embed="rId3">
            <a:alphaModFix/>
          </a:blip>
          <a:srcRect l="793" t="537"/>
          <a:stretch/>
        </p:blipFill>
        <p:spPr>
          <a:xfrm>
            <a:off x="78500" y="0"/>
            <a:ext cx="9059674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Google Shape;51;p10"/>
          <p:cNvPicPr preferRelativeResize="0"/>
          <p:nvPr/>
        </p:nvPicPr>
        <p:blipFill rotWithShape="1">
          <a:blip r:embed="rId4">
            <a:alphaModFix/>
          </a:blip>
          <a:srcRect r="-6022"/>
          <a:stretch/>
        </p:blipFill>
        <p:spPr>
          <a:xfrm>
            <a:off x="1453875" y="4182125"/>
            <a:ext cx="2921951" cy="474000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10"/>
          <p:cNvSpPr/>
          <p:nvPr/>
        </p:nvSpPr>
        <p:spPr>
          <a:xfrm>
            <a:off x="2602800" y="303725"/>
            <a:ext cx="6541200" cy="1287900"/>
          </a:xfrm>
          <a:prstGeom prst="rect">
            <a:avLst/>
          </a:prstGeom>
          <a:solidFill>
            <a:srgbClr val="3797C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10"/>
          <p:cNvSpPr txBox="1"/>
          <p:nvPr/>
        </p:nvSpPr>
        <p:spPr>
          <a:xfrm>
            <a:off x="2969800" y="374400"/>
            <a:ext cx="5943600" cy="12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The Nation’s Capital for Science- based Reading Instruction</a:t>
            </a:r>
            <a:endParaRPr sz="32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4" name="Google Shape;54;p10"/>
          <p:cNvPicPr preferRelativeResize="0"/>
          <p:nvPr/>
        </p:nvPicPr>
        <p:blipFill rotWithShape="1">
          <a:blip r:embed="rId5">
            <a:alphaModFix/>
          </a:blip>
          <a:srcRect t="9788" b="49101"/>
          <a:stretch/>
        </p:blipFill>
        <p:spPr>
          <a:xfrm>
            <a:off x="6277145" y="3984559"/>
            <a:ext cx="1586600" cy="869652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87348" y="4013750"/>
            <a:ext cx="809650" cy="84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7"/>
          <p:cNvSpPr txBox="1">
            <a:spLocks noGrp="1"/>
          </p:cNvSpPr>
          <p:nvPr>
            <p:ph type="title"/>
          </p:nvPr>
        </p:nvSpPr>
        <p:spPr>
          <a:xfrm>
            <a:off x="342900" y="1135750"/>
            <a:ext cx="8373600" cy="271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50"/>
              <a:t>The DC Reading Clinic has a two-fold mission: to help close gaps for struggling readers and to develop teacher expertise in reading science.</a:t>
            </a:r>
            <a:endParaRPr sz="325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5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50"/>
              <a:t>It's a really unique program, </a:t>
            </a:r>
            <a:endParaRPr sz="325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50"/>
              <a:t>a one-of-a-kind in the nation. </a:t>
            </a:r>
            <a:endParaRPr sz="325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5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— </a:t>
            </a:r>
            <a:r>
              <a:rPr lang="en" sz="2000" b="0"/>
              <a:t>Susan Lambert, </a:t>
            </a:r>
            <a:r>
              <a:rPr lang="en" sz="2000" b="0" i="1"/>
              <a:t>chief academic officer of elementary humanities at Amplify</a:t>
            </a:r>
            <a:endParaRPr sz="2000" b="0" i="1"/>
          </a:p>
        </p:txBody>
      </p:sp>
      <p:sp>
        <p:nvSpPr>
          <p:cNvPr id="138" name="Google Shape;138;p1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9" name="Google Shape;13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17800" y="297650"/>
            <a:ext cx="823800" cy="8238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7"/>
          <p:cNvSpPr txBox="1"/>
          <p:nvPr/>
        </p:nvSpPr>
        <p:spPr>
          <a:xfrm>
            <a:off x="346400" y="4500450"/>
            <a:ext cx="8210400" cy="7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From Science of Reading: The Podcast: S1-22. Success Using the Science of Reading</a:t>
            </a:r>
            <a:endParaRPr sz="1600" u="sng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066800" y="26125"/>
            <a:ext cx="9467223" cy="5417775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sp>
        <p:nvSpPr>
          <p:cNvPr id="147" name="Google Shape;147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Proc</a:t>
            </a:r>
            <a:r>
              <a:rPr lang="en">
                <a:solidFill>
                  <a:srgbClr val="005283"/>
                </a:solidFill>
              </a:rPr>
              <a:t>es</a:t>
            </a:r>
            <a:r>
              <a:rPr lang="en"/>
              <a:t>s</a:t>
            </a:r>
            <a:endParaRPr>
              <a:solidFill>
                <a:srgbClr val="3797CF"/>
              </a:solidFill>
            </a:endParaRPr>
          </a:p>
        </p:txBody>
      </p:sp>
      <p:pic>
        <p:nvPicPr>
          <p:cNvPr id="148" name="Google Shape;148;p18"/>
          <p:cNvPicPr preferRelativeResize="0"/>
          <p:nvPr/>
        </p:nvPicPr>
        <p:blipFill rotWithShape="1">
          <a:blip r:embed="rId4">
            <a:alphaModFix/>
          </a:blip>
          <a:srcRect r="61900" b="59747"/>
          <a:stretch/>
        </p:blipFill>
        <p:spPr>
          <a:xfrm>
            <a:off x="3053893" y="3098375"/>
            <a:ext cx="1194573" cy="857823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8"/>
          <p:cNvSpPr txBox="1"/>
          <p:nvPr/>
        </p:nvSpPr>
        <p:spPr>
          <a:xfrm>
            <a:off x="678700" y="2543075"/>
            <a:ext cx="1441800" cy="16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Coaches work with teachers during the school day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8"/>
          <p:cNvSpPr txBox="1"/>
          <p:nvPr/>
        </p:nvSpPr>
        <p:spPr>
          <a:xfrm>
            <a:off x="1798925" y="1407950"/>
            <a:ext cx="1869300" cy="91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Coaches observe, model, and co-plan with teachers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8"/>
          <p:cNvSpPr txBox="1"/>
          <p:nvPr/>
        </p:nvSpPr>
        <p:spPr>
          <a:xfrm>
            <a:off x="3844425" y="1407950"/>
            <a:ext cx="1561200" cy="91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1:1 tutoring for students after school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8"/>
          <p:cNvSpPr txBox="1"/>
          <p:nvPr/>
        </p:nvSpPr>
        <p:spPr>
          <a:xfrm>
            <a:off x="5354125" y="2531875"/>
            <a:ext cx="1441800" cy="91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Mentor provides feedback and support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3" name="Google Shape;153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8099992" flipH="1">
            <a:off x="4293857" y="2431846"/>
            <a:ext cx="3562359" cy="3562359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18"/>
          <p:cNvSpPr/>
          <p:nvPr/>
        </p:nvSpPr>
        <p:spPr>
          <a:xfrm>
            <a:off x="6710550" y="919050"/>
            <a:ext cx="2310600" cy="2310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18"/>
          <p:cNvSpPr txBox="1"/>
          <p:nvPr/>
        </p:nvSpPr>
        <p:spPr>
          <a:xfrm>
            <a:off x="6876700" y="1252800"/>
            <a:ext cx="1946700" cy="16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Teachers improve their instruction and help students improve their literacy levels</a:t>
            </a:r>
            <a:endParaRPr sz="20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5538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/>
              <a:t>The DC Reading Clinic is Getting Results  </a:t>
            </a:r>
            <a:endParaRPr/>
          </a:p>
        </p:txBody>
      </p:sp>
      <p:sp>
        <p:nvSpPr>
          <p:cNvPr id="161" name="Google Shape;161;p19"/>
          <p:cNvSpPr txBox="1">
            <a:spLocks noGrp="1"/>
          </p:cNvSpPr>
          <p:nvPr>
            <p:ph type="body" idx="1"/>
          </p:nvPr>
        </p:nvSpPr>
        <p:spPr>
          <a:xfrm>
            <a:off x="342900" y="1699425"/>
            <a:ext cx="5507400" cy="303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>
                <a:solidFill>
                  <a:srgbClr val="000000"/>
                </a:solidFill>
              </a:rPr>
              <a:t>Over the past four years, DC Reading Clinic students have </a:t>
            </a:r>
            <a:r>
              <a:rPr lang="en" sz="1300" b="1">
                <a:solidFill>
                  <a:srgbClr val="000000"/>
                </a:solidFill>
              </a:rPr>
              <a:t>consistently shown increased reading proficiency</a:t>
            </a:r>
            <a:r>
              <a:rPr lang="en" sz="1300">
                <a:solidFill>
                  <a:srgbClr val="000000"/>
                </a:solidFill>
              </a:rPr>
              <a:t> in comparison to students not enrolled in DC Reading Clinic classrooms.</a:t>
            </a:r>
            <a:endParaRPr sz="1300">
              <a:solidFill>
                <a:srgbClr val="000000"/>
              </a:solidFill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>
                <a:solidFill>
                  <a:srgbClr val="000000"/>
                </a:solidFill>
              </a:rPr>
              <a:t>DC Reading Clinic classrooms steadily demonstrate remarkable improvement each school year, </a:t>
            </a:r>
            <a:r>
              <a:rPr lang="en" sz="1300" b="1">
                <a:solidFill>
                  <a:srgbClr val="000000"/>
                </a:solidFill>
              </a:rPr>
              <a:t>significantly reducing the number of students reading below benchmark level</a:t>
            </a:r>
            <a:r>
              <a:rPr lang="en" sz="1300">
                <a:solidFill>
                  <a:srgbClr val="000000"/>
                </a:solidFill>
              </a:rPr>
              <a:t> and outperforming non-DC Reading Clinic classrooms. </a:t>
            </a:r>
            <a:endParaRPr sz="1300">
              <a:solidFill>
                <a:srgbClr val="000000"/>
              </a:solidFill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>
                <a:solidFill>
                  <a:srgbClr val="000000"/>
                </a:solidFill>
              </a:rPr>
              <a:t>Students enrolled in DC Reading Clinic classrooms are </a:t>
            </a:r>
            <a:r>
              <a:rPr lang="en" sz="1300" b="1">
                <a:solidFill>
                  <a:srgbClr val="000000"/>
                </a:solidFill>
              </a:rPr>
              <a:t>more likely to reach the expected literary standards</a:t>
            </a:r>
            <a:r>
              <a:rPr lang="en" sz="1300">
                <a:solidFill>
                  <a:srgbClr val="000000"/>
                </a:solidFill>
              </a:rPr>
              <a:t> for their grade level; students that began the school year with well-below standard reading skills had a higher probability of moving up a reading level or achieving their grade level reading skills by the end of the school year. </a:t>
            </a:r>
            <a:endParaRPr sz="1300"/>
          </a:p>
        </p:txBody>
      </p:sp>
      <p:sp>
        <p:nvSpPr>
          <p:cNvPr id="162" name="Google Shape;162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sp>
        <p:nvSpPr>
          <p:cNvPr id="163" name="Google Shape;163;p19"/>
          <p:cNvSpPr txBox="1"/>
          <p:nvPr/>
        </p:nvSpPr>
        <p:spPr>
          <a:xfrm>
            <a:off x="6255250" y="254700"/>
            <a:ext cx="2637900" cy="107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+34</a:t>
            </a:r>
            <a:endParaRPr sz="100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19"/>
          <p:cNvSpPr txBox="1"/>
          <p:nvPr/>
        </p:nvSpPr>
        <p:spPr>
          <a:xfrm>
            <a:off x="6324963" y="1641475"/>
            <a:ext cx="2637900" cy="6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% point change in students reaching or exceeding reading levels</a:t>
            </a:r>
            <a:endParaRPr sz="16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65" name="Google Shape;165;p19"/>
          <p:cNvCxnSpPr/>
          <p:nvPr/>
        </p:nvCxnSpPr>
        <p:spPr>
          <a:xfrm>
            <a:off x="6480325" y="2502600"/>
            <a:ext cx="23097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6" name="Google Shape;166;p19"/>
          <p:cNvSpPr txBox="1"/>
          <p:nvPr/>
        </p:nvSpPr>
        <p:spPr>
          <a:xfrm>
            <a:off x="6255250" y="2284663"/>
            <a:ext cx="2637900" cy="107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+23</a:t>
            </a:r>
            <a:endParaRPr sz="100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19"/>
          <p:cNvSpPr txBox="1"/>
          <p:nvPr/>
        </p:nvSpPr>
        <p:spPr>
          <a:xfrm>
            <a:off x="6324963" y="3663100"/>
            <a:ext cx="2637900" cy="6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% point change in students moving out of the well-below reading level </a:t>
            </a:r>
            <a:endParaRPr sz="16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/>
              <a:t>Students are Making Dramatic Progress</a:t>
            </a:r>
            <a:endParaRPr/>
          </a:p>
        </p:txBody>
      </p:sp>
      <p:sp>
        <p:nvSpPr>
          <p:cNvPr id="173" name="Google Shape;173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cxnSp>
        <p:nvCxnSpPr>
          <p:cNvPr id="174" name="Google Shape;174;p20"/>
          <p:cNvCxnSpPr/>
          <p:nvPr/>
        </p:nvCxnSpPr>
        <p:spPr>
          <a:xfrm>
            <a:off x="6496575" y="2623000"/>
            <a:ext cx="22680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5" name="Google Shape;175;p20"/>
          <p:cNvSpPr txBox="1"/>
          <p:nvPr/>
        </p:nvSpPr>
        <p:spPr>
          <a:xfrm>
            <a:off x="1334625" y="989075"/>
            <a:ext cx="2637900" cy="107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 b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70%</a:t>
            </a:r>
            <a:endParaRPr sz="10000" b="1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20"/>
          <p:cNvSpPr txBox="1"/>
          <p:nvPr/>
        </p:nvSpPr>
        <p:spPr>
          <a:xfrm>
            <a:off x="1334625" y="2325675"/>
            <a:ext cx="2637900" cy="6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3797CF"/>
                </a:solidFill>
                <a:latin typeface="Calibri"/>
                <a:ea typeface="Calibri"/>
                <a:cs typeface="Calibri"/>
                <a:sym typeface="Calibri"/>
              </a:rPr>
              <a:t>of at-risk students were performing below grade level at the </a:t>
            </a:r>
            <a:r>
              <a:rPr lang="en" sz="1600" b="1" u="sng">
                <a:solidFill>
                  <a:srgbClr val="3797CF"/>
                </a:solidFill>
                <a:latin typeface="Calibri"/>
                <a:ea typeface="Calibri"/>
                <a:cs typeface="Calibri"/>
                <a:sym typeface="Calibri"/>
              </a:rPr>
              <a:t>beginning of the year</a:t>
            </a:r>
            <a:endParaRPr sz="1600" b="1" u="sng">
              <a:solidFill>
                <a:srgbClr val="3797C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3797C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20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20"/>
          <p:cNvSpPr txBox="1"/>
          <p:nvPr/>
        </p:nvSpPr>
        <p:spPr>
          <a:xfrm>
            <a:off x="3607575" y="4739425"/>
            <a:ext cx="2380500" cy="28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SOURCE: National Council on Teacher Quality (NCTQ)</a:t>
            </a:r>
            <a:endParaRPr sz="6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20"/>
          <p:cNvSpPr txBox="1">
            <a:spLocks noGrp="1"/>
          </p:cNvSpPr>
          <p:nvPr>
            <p:ph type="body" idx="1"/>
          </p:nvPr>
        </p:nvSpPr>
        <p:spPr>
          <a:xfrm>
            <a:off x="311700" y="3391900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>
                <a:solidFill>
                  <a:srgbClr val="000000"/>
                </a:solidFill>
              </a:rPr>
              <a:t>The </a:t>
            </a:r>
            <a:r>
              <a:rPr lang="en" sz="1500" b="1">
                <a:solidFill>
                  <a:srgbClr val="000000"/>
                </a:solidFill>
              </a:rPr>
              <a:t>In-School program shows the most success</a:t>
            </a:r>
            <a:r>
              <a:rPr lang="en" sz="1500">
                <a:solidFill>
                  <a:srgbClr val="000000"/>
                </a:solidFill>
              </a:rPr>
              <a:t> as teachers working with students on a more consistent basis, at a longer capacity, and for the whole academic school year.    </a:t>
            </a:r>
            <a:endParaRPr sz="1500">
              <a:solidFill>
                <a:srgbClr val="000000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>
                <a:solidFill>
                  <a:srgbClr val="000000"/>
                </a:solidFill>
              </a:rPr>
              <a:t>On average, </a:t>
            </a:r>
            <a:r>
              <a:rPr lang="en" sz="1500" b="1">
                <a:solidFill>
                  <a:srgbClr val="000000"/>
                </a:solidFill>
              </a:rPr>
              <a:t>Black students showed the most improvement</a:t>
            </a:r>
            <a:r>
              <a:rPr lang="en" sz="1500">
                <a:solidFill>
                  <a:srgbClr val="000000"/>
                </a:solidFill>
              </a:rPr>
              <a:t> in their reading scores when enrolled in DC Reading Clinic classrooms, compared to other groups.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20"/>
          <p:cNvSpPr txBox="1"/>
          <p:nvPr/>
        </p:nvSpPr>
        <p:spPr>
          <a:xfrm>
            <a:off x="5122500" y="1751075"/>
            <a:ext cx="2637900" cy="107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 b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33%</a:t>
            </a:r>
            <a:endParaRPr sz="4500" b="1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20"/>
          <p:cNvSpPr txBox="1"/>
          <p:nvPr/>
        </p:nvSpPr>
        <p:spPr>
          <a:xfrm>
            <a:off x="5122500" y="2325675"/>
            <a:ext cx="2637900" cy="6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3797CF"/>
                </a:solidFill>
                <a:latin typeface="Calibri"/>
                <a:ea typeface="Calibri"/>
                <a:cs typeface="Calibri"/>
                <a:sym typeface="Calibri"/>
              </a:rPr>
              <a:t>of at-risk students were performing below grade level at the </a:t>
            </a:r>
            <a:r>
              <a:rPr lang="en" sz="1600" b="1" u="sng">
                <a:solidFill>
                  <a:srgbClr val="3797CF"/>
                </a:solidFill>
                <a:latin typeface="Calibri"/>
                <a:ea typeface="Calibri"/>
                <a:cs typeface="Calibri"/>
                <a:sym typeface="Calibri"/>
              </a:rPr>
              <a:t>end of the year</a:t>
            </a:r>
            <a:endParaRPr sz="1600" b="1" u="sng">
              <a:solidFill>
                <a:srgbClr val="3797C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3797C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2" name="Google Shape;182;p20"/>
          <p:cNvCxnSpPr/>
          <p:nvPr/>
        </p:nvCxnSpPr>
        <p:spPr>
          <a:xfrm>
            <a:off x="3803600" y="1739725"/>
            <a:ext cx="1945200" cy="475500"/>
          </a:xfrm>
          <a:prstGeom prst="straightConnector1">
            <a:avLst/>
          </a:prstGeom>
          <a:noFill/>
          <a:ln w="19050" cap="flat" cmpd="sng">
            <a:solidFill>
              <a:srgbClr val="3797CF"/>
            </a:solidFill>
            <a:prstDash val="dot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5238" y="258788"/>
            <a:ext cx="4625926" cy="4625926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2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7</a:t>
            </a:fld>
            <a:endParaRPr>
              <a:solidFill>
                <a:schemeClr val="lt1"/>
              </a:solidFill>
            </a:endParaRPr>
          </a:p>
        </p:txBody>
      </p:sp>
      <p:sp>
        <p:nvSpPr>
          <p:cNvPr id="220" name="Google Shape;220;p23"/>
          <p:cNvSpPr txBox="1"/>
          <p:nvPr/>
        </p:nvSpPr>
        <p:spPr>
          <a:xfrm>
            <a:off x="370400" y="403475"/>
            <a:ext cx="2643600" cy="27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>
                <a:solidFill>
                  <a:srgbClr val="EFEFEF"/>
                </a:solidFill>
                <a:latin typeface="Calibri"/>
                <a:ea typeface="Calibri"/>
                <a:cs typeface="Calibri"/>
                <a:sym typeface="Calibri"/>
              </a:rPr>
              <a:t>“I love the structure of the Lesson Plan! I've already started implementing some of this structure in my Tier I lessons. Vowel Intensive is GREAT, and I use it all the time!”</a:t>
            </a:r>
            <a:endParaRPr i="1">
              <a:solidFill>
                <a:srgbClr val="EFEFE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i="1">
              <a:solidFill>
                <a:srgbClr val="EFEFE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i="1">
              <a:solidFill>
                <a:srgbClr val="EFEFE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i="1">
              <a:solidFill>
                <a:srgbClr val="EFEFE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i="1">
              <a:solidFill>
                <a:srgbClr val="EFEFE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i="1">
              <a:solidFill>
                <a:srgbClr val="EFEFE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i="1">
              <a:solidFill>
                <a:srgbClr val="EFEFE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23"/>
          <p:cNvSpPr txBox="1"/>
          <p:nvPr/>
        </p:nvSpPr>
        <p:spPr>
          <a:xfrm>
            <a:off x="6961175" y="281663"/>
            <a:ext cx="2019300" cy="53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“With a background in middle school teaching and then fifth graders - I have often felt ill equipped with less knowledge and strategies to teach foundational reading skills, but the needs continued to present themselves and no more so than this year! I have grown so much more knowledgeable and confident. I feel much more prepared to understand and support the literacy needs of future students.”</a:t>
            </a:r>
            <a:endParaRPr i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i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i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i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i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i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23"/>
          <p:cNvSpPr/>
          <p:nvPr/>
        </p:nvSpPr>
        <p:spPr>
          <a:xfrm>
            <a:off x="3897150" y="2905825"/>
            <a:ext cx="1602000" cy="393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23"/>
          <p:cNvSpPr txBox="1"/>
          <p:nvPr/>
        </p:nvSpPr>
        <p:spPr>
          <a:xfrm>
            <a:off x="242900" y="3358325"/>
            <a:ext cx="2391900" cy="16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“The training was highly effective in teaching me strategies I did not even know I needed but have learned are essential to student learning.”</a:t>
            </a:r>
            <a:endParaRPr i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i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i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23"/>
          <p:cNvSpPr txBox="1"/>
          <p:nvPr/>
        </p:nvSpPr>
        <p:spPr>
          <a:xfrm>
            <a:off x="351900" y="2141000"/>
            <a:ext cx="2305200" cy="12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i="1">
                <a:solidFill>
                  <a:srgbClr val="EFEFEF"/>
                </a:solidFill>
                <a:latin typeface="Calibri"/>
                <a:ea typeface="Calibri"/>
                <a:cs typeface="Calibri"/>
                <a:sym typeface="Calibri"/>
              </a:rPr>
              <a:t>“Everyone is amazing! The work you all do is helpful and I would love to see the program expand.”</a:t>
            </a:r>
            <a:endParaRPr i="1">
              <a:solidFill>
                <a:srgbClr val="EFEFE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i="1">
              <a:solidFill>
                <a:srgbClr val="EFEFE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23"/>
          <p:cNvSpPr txBox="1"/>
          <p:nvPr/>
        </p:nvSpPr>
        <p:spPr>
          <a:xfrm>
            <a:off x="3055950" y="1537775"/>
            <a:ext cx="3284400" cy="13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“This has been the most supportive, intentional support I have EVER received to improve my practice as a teacher.”</a:t>
            </a:r>
            <a:endParaRPr sz="2300" b="1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" b="1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3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/>
              <a:t>What Material is Covered?</a:t>
            </a:r>
            <a:endParaRPr/>
          </a:p>
        </p:txBody>
      </p:sp>
      <p:sp>
        <p:nvSpPr>
          <p:cNvPr id="335" name="Google Shape;335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sp>
        <p:nvSpPr>
          <p:cNvPr id="336" name="Google Shape;336;p33"/>
          <p:cNvSpPr txBox="1">
            <a:spLocks noGrp="1"/>
          </p:cNvSpPr>
          <p:nvPr>
            <p:ph type="body" idx="1"/>
          </p:nvPr>
        </p:nvSpPr>
        <p:spPr>
          <a:xfrm>
            <a:off x="816800" y="1336800"/>
            <a:ext cx="7236000" cy="246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 dirty="0"/>
              <a:t>Stages of Reading Development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 dirty="0"/>
              <a:t>Theoretical Models of Reading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 dirty="0"/>
              <a:t>The Reading Brain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 dirty="0"/>
              <a:t>The Struggling Readers Brain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 dirty="0"/>
              <a:t>Phonology and Orthography of English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 dirty="0"/>
              <a:t>Morphology, Syntax, and Semantics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 dirty="0"/>
              <a:t>Principles of Strong Assessment and Instruction and more!</a:t>
            </a:r>
            <a:endParaRPr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5283"/>
      </a:dk1>
      <a:lt1>
        <a:srgbClr val="FFFFFF"/>
      </a:lt1>
      <a:dk2>
        <a:srgbClr val="605E5E"/>
      </a:dk2>
      <a:lt2>
        <a:srgbClr val="A4AEB5"/>
      </a:lt2>
      <a:accent1>
        <a:srgbClr val="3797CF"/>
      </a:accent1>
      <a:accent2>
        <a:srgbClr val="005283"/>
      </a:accent2>
      <a:accent3>
        <a:srgbClr val="A4AEB5"/>
      </a:accent3>
      <a:accent4>
        <a:srgbClr val="3797CF"/>
      </a:accent4>
      <a:accent5>
        <a:srgbClr val="005283"/>
      </a:accent5>
      <a:accent6>
        <a:srgbClr val="A4AEB5"/>
      </a:accent6>
      <a:hlink>
        <a:srgbClr val="3797C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37d3ee7-ab95-4d8e-aaa4-bd747e52af81" xsi:nil="true"/>
    <lcf76f155ced4ddcb4097134ff3c332f xmlns="d32accb1-0f9d-4745-963d-bfd534e9fb68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EDC505780398149BFC12F4EB343059A" ma:contentTypeVersion="16" ma:contentTypeDescription="Create a new document." ma:contentTypeScope="" ma:versionID="58807e9ffe5be5ffdd9533dc2459e12e">
  <xsd:schema xmlns:xsd="http://www.w3.org/2001/XMLSchema" xmlns:xs="http://www.w3.org/2001/XMLSchema" xmlns:p="http://schemas.microsoft.com/office/2006/metadata/properties" xmlns:ns2="d32accb1-0f9d-4745-963d-bfd534e9fb68" xmlns:ns3="737d3ee7-ab95-4d8e-aaa4-bd747e52af81" targetNamespace="http://schemas.microsoft.com/office/2006/metadata/properties" ma:root="true" ma:fieldsID="7d528bd4604703dd4c1dd68135415cb8" ns2:_="" ns3:_="">
    <xsd:import namespace="d32accb1-0f9d-4745-963d-bfd534e9fb68"/>
    <xsd:import namespace="737d3ee7-ab95-4d8e-aaa4-bd747e52af8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2accb1-0f9d-4745-963d-bfd534e9fb6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fb0fcfb6-cca6-4217-969e-ad04b1cf9bb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7d3ee7-ab95-4d8e-aaa4-bd747e52af8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856be69c-81c4-444b-82d2-d0925b890ea8}" ma:internalName="TaxCatchAll" ma:showField="CatchAllData" ma:web="737d3ee7-ab95-4d8e-aaa4-bd747e52af8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FB3E78E-BA4B-4FA5-A79E-8FC05DCF695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57F4029-316D-4084-9E28-BB3B5BF4D133}">
  <ds:schemaRefs>
    <ds:schemaRef ds:uri="http://schemas.microsoft.com/office/2006/metadata/properties"/>
    <ds:schemaRef ds:uri="http://schemas.microsoft.com/office/infopath/2007/PartnerControls"/>
    <ds:schemaRef ds:uri="737d3ee7-ab95-4d8e-aaa4-bd747e52af81"/>
    <ds:schemaRef ds:uri="d32accb1-0f9d-4745-963d-bfd534e9fb68"/>
  </ds:schemaRefs>
</ds:datastoreItem>
</file>

<file path=customXml/itemProps3.xml><?xml version="1.0" encoding="utf-8"?>
<ds:datastoreItem xmlns:ds="http://schemas.openxmlformats.org/officeDocument/2006/customXml" ds:itemID="{C58BBC10-7D56-4291-9302-8CD7B619185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2accb1-0f9d-4745-963d-bfd534e9fb68"/>
    <ds:schemaRef ds:uri="737d3ee7-ab95-4d8e-aaa4-bd747e52af8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590</Words>
  <Application>Microsoft Office PowerPoint</Application>
  <PresentationFormat>On-screen Show (16:9)</PresentationFormat>
  <Paragraphs>57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Simple Light</vt:lpstr>
      <vt:lpstr>PowerPoint Presentation</vt:lpstr>
      <vt:lpstr>The DC Reading Clinic has a two-fold mission: to help close gaps for struggling readers and to develop teacher expertise in reading science.  It's a really unique program,  a one-of-a-kind in the nation.   — Susan Lambert, chief academic officer of elementary humanities at Amplify</vt:lpstr>
      <vt:lpstr>The Process</vt:lpstr>
      <vt:lpstr>The DC Reading Clinic is Getting Results  </vt:lpstr>
      <vt:lpstr>Students are Making Dramatic Progress</vt:lpstr>
      <vt:lpstr>PowerPoint Presentation</vt:lpstr>
      <vt:lpstr>PowerPoint Presentation</vt:lpstr>
      <vt:lpstr>What Material is Covered?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Rogers, Jasmine (DCPS)</cp:lastModifiedBy>
  <cp:revision>7</cp:revision>
  <dcterms:modified xsi:type="dcterms:W3CDTF">2025-05-23T17:14:30Z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0x0101004EDC505780398149BFC12F4EB343059A</vt:lpwstr>
  </property>
  <property fmtid="{D5CDD505-2E9C-101B-9397-08002B2CF9AE}" pid="3" name="MediaServiceImageTags">
    <vt:lpwstr/>
  </property>
</Properties>
</file>