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7" r:id="rId4"/>
    <p:sldMasterId id="2147483708" r:id="rId5"/>
    <p:sldMasterId id="214748370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y="5143500" cx="9144000"/>
  <p:notesSz cx="6858000" cy="9144000"/>
  <p:embeddedFontLst>
    <p:embeddedFont>
      <p:font typeface="Roboto Slab"/>
      <p:regular r:id="rId59"/>
      <p:bold r:id="rId60"/>
    </p:embeddedFont>
    <p:embeddedFont>
      <p:font typeface="Raleway"/>
      <p:regular r:id="rId61"/>
      <p:bold r:id="rId62"/>
      <p:italic r:id="rId63"/>
      <p:boldItalic r:id="rId64"/>
    </p:embeddedFont>
    <p:embeddedFont>
      <p:font typeface="Proxima Nova"/>
      <p:regular r:id="rId65"/>
      <p:bold r:id="rId66"/>
      <p:italic r:id="rId67"/>
      <p:boldItalic r:id="rId68"/>
    </p:embeddedFont>
    <p:embeddedFont>
      <p:font typeface="Lexend Light"/>
      <p:regular r:id="rId69"/>
      <p:bold r:id="rId70"/>
    </p:embeddedFont>
    <p:embeddedFont>
      <p:font typeface="Roboto"/>
      <p:regular r:id="rId71"/>
      <p:bold r:id="rId72"/>
      <p:italic r:id="rId73"/>
      <p:boldItalic r:id="rId74"/>
    </p:embeddedFont>
    <p:embeddedFont>
      <p:font typeface="Lexend Medium"/>
      <p:regular r:id="rId75"/>
      <p:bold r:id="rId76"/>
    </p:embeddedFont>
    <p:embeddedFont>
      <p:font typeface="DM Sans SemiBold"/>
      <p:regular r:id="rId77"/>
      <p:bold r:id="rId78"/>
      <p:italic r:id="rId79"/>
      <p:boldItalic r:id="rId80"/>
    </p:embeddedFont>
    <p:embeddedFont>
      <p:font typeface="Lexend"/>
      <p:regular r:id="rId81"/>
      <p:bold r:id="rId82"/>
    </p:embeddedFont>
    <p:embeddedFont>
      <p:font typeface="DM Sans"/>
      <p:regular r:id="rId83"/>
      <p:bold r:id="rId84"/>
      <p:italic r:id="rId85"/>
      <p:boldItalic r:id="rId86"/>
    </p:embeddedFont>
    <p:embeddedFont>
      <p:font typeface="Alfa Slab One"/>
      <p:regular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DMSans-bold.fntdata"/><Relationship Id="rId83" Type="http://schemas.openxmlformats.org/officeDocument/2006/relationships/font" Target="fonts/DMSans-regular.fntdata"/><Relationship Id="rId42" Type="http://schemas.openxmlformats.org/officeDocument/2006/relationships/slide" Target="slides/slide35.xml"/><Relationship Id="rId86" Type="http://schemas.openxmlformats.org/officeDocument/2006/relationships/font" Target="fonts/DMSans-boldItalic.fntdata"/><Relationship Id="rId41" Type="http://schemas.openxmlformats.org/officeDocument/2006/relationships/slide" Target="slides/slide34.xml"/><Relationship Id="rId85" Type="http://schemas.openxmlformats.org/officeDocument/2006/relationships/font" Target="fonts/DMSans-italic.fntdata"/><Relationship Id="rId44" Type="http://schemas.openxmlformats.org/officeDocument/2006/relationships/slide" Target="slides/slide37.xml"/><Relationship Id="rId43" Type="http://schemas.openxmlformats.org/officeDocument/2006/relationships/slide" Target="slides/slide36.xml"/><Relationship Id="rId87" Type="http://schemas.openxmlformats.org/officeDocument/2006/relationships/font" Target="fonts/AlfaSlabOne-regular.fntdata"/><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SemiBold-boldItalic.fntdata"/><Relationship Id="rId82" Type="http://schemas.openxmlformats.org/officeDocument/2006/relationships/font" Target="fonts/Lexend-bold.fntdata"/><Relationship Id="rId81" Type="http://schemas.openxmlformats.org/officeDocument/2006/relationships/font" Target="fonts/Lexen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italic.fntdata"/><Relationship Id="rId72" Type="http://schemas.openxmlformats.org/officeDocument/2006/relationships/font" Target="fonts/Roboto-bold.fntdata"/><Relationship Id="rId31" Type="http://schemas.openxmlformats.org/officeDocument/2006/relationships/slide" Target="slides/slide24.xml"/><Relationship Id="rId75" Type="http://schemas.openxmlformats.org/officeDocument/2006/relationships/font" Target="fonts/LexendMedium-regular.fntdata"/><Relationship Id="rId30" Type="http://schemas.openxmlformats.org/officeDocument/2006/relationships/slide" Target="slides/slide23.xml"/><Relationship Id="rId74" Type="http://schemas.openxmlformats.org/officeDocument/2006/relationships/font" Target="fonts/Roboto-boldItalic.fntdata"/><Relationship Id="rId33" Type="http://schemas.openxmlformats.org/officeDocument/2006/relationships/slide" Target="slides/slide26.xml"/><Relationship Id="rId77" Type="http://schemas.openxmlformats.org/officeDocument/2006/relationships/font" Target="fonts/DMSansSemiBold-regular.fntdata"/><Relationship Id="rId32" Type="http://schemas.openxmlformats.org/officeDocument/2006/relationships/slide" Target="slides/slide25.xml"/><Relationship Id="rId76" Type="http://schemas.openxmlformats.org/officeDocument/2006/relationships/font" Target="fonts/LexendMedium-bold.fntdata"/><Relationship Id="rId35" Type="http://schemas.openxmlformats.org/officeDocument/2006/relationships/slide" Target="slides/slide28.xml"/><Relationship Id="rId79" Type="http://schemas.openxmlformats.org/officeDocument/2006/relationships/font" Target="fonts/DMSansSemiBold-italic.fntdata"/><Relationship Id="rId34" Type="http://schemas.openxmlformats.org/officeDocument/2006/relationships/slide" Target="slides/slide27.xml"/><Relationship Id="rId78" Type="http://schemas.openxmlformats.org/officeDocument/2006/relationships/font" Target="fonts/DMSansSemiBold-bold.fntdata"/><Relationship Id="rId71" Type="http://schemas.openxmlformats.org/officeDocument/2006/relationships/font" Target="fonts/Roboto-regular.fntdata"/><Relationship Id="rId70" Type="http://schemas.openxmlformats.org/officeDocument/2006/relationships/font" Target="fonts/LexendLight-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Raleway-bold.fntdata"/><Relationship Id="rId61" Type="http://schemas.openxmlformats.org/officeDocument/2006/relationships/font" Target="fonts/Raleway-regular.fntdata"/><Relationship Id="rId20" Type="http://schemas.openxmlformats.org/officeDocument/2006/relationships/slide" Target="slides/slide13.xml"/><Relationship Id="rId64" Type="http://schemas.openxmlformats.org/officeDocument/2006/relationships/font" Target="fonts/Raleway-boldItalic.fntdata"/><Relationship Id="rId63" Type="http://schemas.openxmlformats.org/officeDocument/2006/relationships/font" Target="fonts/Raleway-italic.fntdata"/><Relationship Id="rId22" Type="http://schemas.openxmlformats.org/officeDocument/2006/relationships/slide" Target="slides/slide15.xml"/><Relationship Id="rId66" Type="http://schemas.openxmlformats.org/officeDocument/2006/relationships/font" Target="fonts/ProximaNova-bold.fntdata"/><Relationship Id="rId21" Type="http://schemas.openxmlformats.org/officeDocument/2006/relationships/slide" Target="slides/slide14.xml"/><Relationship Id="rId65" Type="http://schemas.openxmlformats.org/officeDocument/2006/relationships/font" Target="fonts/ProximaNova-regular.fntdata"/><Relationship Id="rId24" Type="http://schemas.openxmlformats.org/officeDocument/2006/relationships/slide" Target="slides/slide17.xml"/><Relationship Id="rId68" Type="http://schemas.openxmlformats.org/officeDocument/2006/relationships/font" Target="fonts/ProximaNova-boldItalic.fntdata"/><Relationship Id="rId23" Type="http://schemas.openxmlformats.org/officeDocument/2006/relationships/slide" Target="slides/slide16.xml"/><Relationship Id="rId67" Type="http://schemas.openxmlformats.org/officeDocument/2006/relationships/font" Target="fonts/ProximaNova-italic.fntdata"/><Relationship Id="rId60" Type="http://schemas.openxmlformats.org/officeDocument/2006/relationships/font" Target="fonts/RobotoSlab-bold.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LexendLight-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RobotoSlab-regular.fntdata"/><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362c514f49_2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362c514f49_2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b66ea975e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b66ea975e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1b66ea975ea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1b66ea975ea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D1C1D"/>
                </a:solidFill>
                <a:highlight>
                  <a:srgbClr val="F8F8F8"/>
                </a:highlight>
              </a:rPr>
              <a:t>Founder Cheryl Phillips came to Stanford with the idea of Big Local and built the Stanford Open Policing Project as a pilot to see if the idea could work. </a:t>
            </a:r>
            <a:r>
              <a:rPr lang="en" sz="1150">
                <a:solidFill>
                  <a:srgbClr val="1D1C1D"/>
                </a:solidFill>
                <a:highlight>
                  <a:srgbClr val="F8F8F8"/>
                </a:highlight>
              </a:rPr>
              <a:t>We launched the platform at the NICAR conference in 2020. </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b66ea975ea_2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b66ea975ea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Ten people on are team, working on collaborative data and storytelling projects, tools and platforms.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We’re in the process of hiring more engineers and folks to help us with collaborative new projects.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362c514f49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1362c514f49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Much of what we do is free to access and use by all journalists and public.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also have a paid membership program, and a number of our members are themselves journo support oganization such as the NYT Fellowsip program and Rural News Network, which brings additional levels of engagement such as training and data services such as tip bots.</a:t>
            </a:r>
            <a:endParaRPr>
              <a:solidFill>
                <a:schemeClr val="dk1"/>
              </a:solidFill>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It’s possible that you might already be a part of one of these organizations, so please reach out and talk to us. But today, we’ll focus on the free stuff that might be useful in your own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Handing off to my teammates to tell you more about our work. As you go, hoping you’ll introduce yourselves and provide an overview of your role on the team, with an eye toward helping folks who want to connect on particular topics or projects.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b66ea975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1b66ea975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362c514f49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362c514f49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SLIDE: Intro to Big Local, to be created by Big Local visualizing whatever would be helpful in intro!</a:t>
            </a:r>
            <a:endParaRPr/>
          </a:p>
          <a:p>
            <a:pPr indent="0" lvl="0" marL="0" rtl="0" algn="l">
              <a:spcBef>
                <a:spcPts val="0"/>
              </a:spcBef>
              <a:spcAft>
                <a:spcPts val="0"/>
              </a:spcAft>
              <a:buClr>
                <a:schemeClr val="dk1"/>
              </a:buClr>
              <a:buSzPts val="1100"/>
              <a:buFont typeface="Arial"/>
              <a:buNone/>
            </a:pPr>
            <a:r>
              <a:rPr lang="en"/>
              <a:t>Speaker: Cheryl</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5a65700a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5a65700a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5a65700af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5a65700af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2019 for the first time records in California about officers who seriously injured or killed people, sustained findings of sexual or dishonest misconduct, and the internal investigations into those incidents, became requestable. Another law expanded requestable records to include sustained findings of excessive force, prejudice and unlawful search and seizure.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Grabbing this as frantically as we can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Working with Berkeley</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BIDS working with LLM to do entity extraction from case files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Prioritizing QA and working environments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Statute of limitations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Framework with clean-scraper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Links @ end of slideshow</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github urls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CLEAN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WARN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civic-scraper</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court-scraper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5a65700af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5a65700af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5a65700af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5a65700af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5a65700af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5a65700af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5a65700af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5a65700af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45f679e90e_4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45f679e90e_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b66ea975ea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1b66ea975ea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46c66bc20d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46c66bc20d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34b332547f_8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34b332547f_8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solidFill>
                  <a:schemeClr val="dk1"/>
                </a:solidFill>
              </a:rPr>
              <a:t>We collaborate with INN’s Rural News Network to provide data resources and training that empower local newsrooms. Last year, we led a data-driven project that shed light on nursing home staffing shortages and the impact of new federal regulations. BLN provided the data, built a story recipe and organized a web seminar to help journalists translate complex data into meaningful stories around the country.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325c336f85_9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325c336f85_9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data has been archived at the Stanford Library, ensuring open access for everyone. Additionally, our story recipe is available on our website, providing reporters with a step-by-step guide to uncovering similar stories.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325c336f85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325c336f85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Pandemic impact on 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There is national data NCES, but there is a time lag</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Wanted to measure by school, district, race, grade, etc.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Minimum was enrollment by district/school, grade, race/ethnicity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Got 33 states (70,000 schools)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Mix of downloadable data files and public records requests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325c336f85_5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325c336f85_5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Pandemic impact on 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There is national data NCES, but there is a time lag</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Wanted to measure by school, district, race, grade, etc.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Minimum was enrollment by district/school, grade, race/ethnicity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Got 33 states (70,000 schools)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Mix of downloadable data files and public records requests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325c336f85_5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325c336f85_5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325c336f85_5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325c336f85_5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Pandemic impact on 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There is national data NCES, but there is a time lag</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Wanted to measure by school, district, race, grade, etc.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Minimum was enrollment by district/school, grade, race/ethnicity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Got 33 states (70,000 schools)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Mix of downloadable data files and public records requests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134b332547f_8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134b332547f_8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Stories: NYT was one of our partners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They looked at school-level data</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impact on kindergarten, especially in low-income neighborhoods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1ddedd2fcf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1ddedd2fcf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enrollment:</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46c66bc20d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46c66bc20d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1ddedd2fcf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1ddedd2fcf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enrollment:</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325c336f85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325c336f85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Pandemic impact on school enrollment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There is national data NCES, but there is a time lag</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Wanted to measure by school, district, race, grade, etc.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Minimum was enrollment by district/school, grade, race/ethnicity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Got 33 states (70,000 schools)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Mix of downloadable data files and public records requests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134b332547f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134b332547f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enrollment:</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325c336f85_9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325c336f85_9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1b66ea975ea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1b66ea975ea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1b66ea975ea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1b66ea975ea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46c66bc20d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46c66bc20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1dde8f04a4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1dde8f04a4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200 Addresses from OpenAddresses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1dde8f04a4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1dde8f04a4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200 Million Addresses from OpenAddresses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dde8f04a4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1dde8f04a4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200 Million Addresses from OpenAddresses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45f679e90e_6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45f679e90e_6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45f679e90e_6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45f679e90e_6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lang="en">
                <a:solidFill>
                  <a:schemeClr val="dk1"/>
                </a:solidFill>
              </a:rPr>
              <a:t>Big Local News (BLN), in partnership with Bill Track 50, is developing a </a:t>
            </a:r>
            <a:r>
              <a:rPr b="1" lang="en" sz="1400">
                <a:solidFill>
                  <a:schemeClr val="dk1"/>
                </a:solidFill>
              </a:rPr>
              <a:t>free, embeddable widget</a:t>
            </a:r>
            <a:r>
              <a:rPr lang="en">
                <a:solidFill>
                  <a:schemeClr val="dk1"/>
                </a:solidFill>
              </a:rPr>
              <a:t> that will allow journalists, news organizations, and the public to easily access and interact with legislative data. This tool aims to make it simpler for reporters to track</a:t>
            </a:r>
            <a:r>
              <a:rPr b="1" lang="en" sz="1300">
                <a:solidFill>
                  <a:schemeClr val="dk1"/>
                </a:solidFill>
              </a:rPr>
              <a:t> important bills, monitor legislative changes, and incorporate real-time policy updates into their reporting.</a:t>
            </a:r>
            <a:endParaRPr b="1" sz="13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400">
                <a:solidFill>
                  <a:schemeClr val="dk1"/>
                </a:solidFill>
              </a:rPr>
              <a:t>Open Data Access and Analysis</a:t>
            </a:r>
            <a:r>
              <a:rPr lang="en">
                <a:solidFill>
                  <a:schemeClr val="dk1"/>
                </a:solidFill>
              </a:rPr>
              <a:t>: The data collected through this initiative will be freely available on the BLN platform, where users can</a:t>
            </a:r>
            <a:r>
              <a:rPr lang="en" sz="1400">
                <a:solidFill>
                  <a:schemeClr val="dk1"/>
                </a:solidFill>
              </a:rPr>
              <a:t> </a:t>
            </a:r>
            <a:r>
              <a:rPr b="1" lang="en" sz="1400">
                <a:solidFill>
                  <a:schemeClr val="dk1"/>
                </a:solidFill>
              </a:rPr>
              <a:t>download CSV files</a:t>
            </a:r>
            <a:r>
              <a:rPr lang="en">
                <a:solidFill>
                  <a:schemeClr val="dk1"/>
                </a:solidFill>
              </a:rPr>
              <a:t> for further analysis or explore the information directly using </a:t>
            </a:r>
            <a:r>
              <a:rPr b="1" lang="en">
                <a:solidFill>
                  <a:schemeClr val="dk1"/>
                </a:solidFill>
              </a:rPr>
              <a:t>Datasette</a:t>
            </a:r>
            <a:r>
              <a:rPr lang="en">
                <a:solidFill>
                  <a:schemeClr val="dk1"/>
                </a:solidFill>
              </a:rPr>
              <a:t>, a powerful open-source tool for querying and visualizing structured data. This makes it easier for journalists to spot trends, compare legislation across states, and report on policy changes that impact their communities.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400">
                <a:solidFill>
                  <a:schemeClr val="dk1"/>
                </a:solidFill>
              </a:rPr>
              <a:t>Exclusive Resources for Data+ Members</a:t>
            </a:r>
            <a:r>
              <a:rPr lang="en">
                <a:solidFill>
                  <a:schemeClr val="dk1"/>
                </a:solidFill>
              </a:rPr>
              <a:t>: BLN also offers additional benefits for journalists and newsrooms who are part of its </a:t>
            </a:r>
            <a:r>
              <a:rPr b="1" lang="en">
                <a:solidFill>
                  <a:schemeClr val="dk1"/>
                </a:solidFill>
              </a:rPr>
              <a:t>Data+ program</a:t>
            </a:r>
            <a:r>
              <a:rPr lang="en">
                <a:solidFill>
                  <a:schemeClr val="dk1"/>
                </a:solidFill>
              </a:rPr>
              <a:t>. Members receive </a:t>
            </a:r>
            <a:r>
              <a:rPr b="1" lang="en" sz="1400">
                <a:solidFill>
                  <a:schemeClr val="dk1"/>
                </a:solidFill>
              </a:rPr>
              <a:t>customized alerts and notifications</a:t>
            </a:r>
            <a:r>
              <a:rPr lang="en">
                <a:solidFill>
                  <a:schemeClr val="dk1"/>
                </a:solidFill>
              </a:rPr>
              <a:t> tracking the status of specific bills, enabling them to stay ahead of legislative developments relevant to their beats. This feature ensures that reporters can quickly identify key moments in a bill’s lifecycle—such as committee hearings, amendments, or final votes—and respond with timely coverage.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By combining </a:t>
            </a:r>
            <a:r>
              <a:rPr b="1" lang="en">
                <a:solidFill>
                  <a:schemeClr val="dk1"/>
                </a:solidFill>
              </a:rPr>
              <a:t>free, public-facing tools</a:t>
            </a:r>
            <a:r>
              <a:rPr lang="en">
                <a:solidFill>
                  <a:schemeClr val="dk1"/>
                </a:solidFill>
              </a:rPr>
              <a:t> with </a:t>
            </a:r>
            <a:r>
              <a:rPr b="1" lang="en">
                <a:solidFill>
                  <a:schemeClr val="dk1"/>
                </a:solidFill>
              </a:rPr>
              <a:t>exclusive newsroom resources</a:t>
            </a:r>
            <a:r>
              <a:rPr lang="en">
                <a:solidFill>
                  <a:schemeClr val="dk1"/>
                </a:solidFill>
              </a:rPr>
              <a:t>, BLN and Bill Track 50 are working to </a:t>
            </a:r>
            <a:r>
              <a:rPr b="1" lang="en">
                <a:solidFill>
                  <a:schemeClr val="dk1"/>
                </a:solidFill>
              </a:rPr>
              <a:t>democratize access to legislative data</a:t>
            </a:r>
            <a:r>
              <a:rPr lang="en">
                <a:solidFill>
                  <a:schemeClr val="dk1"/>
                </a:solidFill>
              </a:rPr>
              <a:t>, ensuring that local journalists have the support they need to produce impactful, data-driven accountability stories.</a:t>
            </a:r>
            <a:endParaRPr>
              <a:solidFill>
                <a:schemeClr val="dk1"/>
              </a:solidFill>
            </a:endParaRPr>
          </a:p>
          <a:p>
            <a:pPr indent="-298450" lvl="0" marL="457200" rtl="0" algn="l">
              <a:spcBef>
                <a:spcPts val="1200"/>
              </a:spcBef>
              <a:spcAft>
                <a:spcPts val="0"/>
              </a:spcAft>
              <a:buSzPts val="1100"/>
              <a:buChar char="-"/>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45f679e90e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45f679e90e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46c66bc20d_4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46c66bc20d_4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3293ebe91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3293ebe91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Bills introduced, with map and table view</a:t>
            </a:r>
            <a:endParaRPr b="1" sz="1700">
              <a:solidFill>
                <a:srgbClr val="980000"/>
              </a:solidFill>
              <a:latin typeface="Raleway"/>
              <a:ea typeface="Raleway"/>
              <a:cs typeface="Raleway"/>
              <a:sym typeface="Raleway"/>
            </a:endParaRPr>
          </a:p>
          <a:p>
            <a:pPr indent="0" lvl="0" marL="457200" rtl="0" algn="l">
              <a:spcBef>
                <a:spcPts val="0"/>
              </a:spcBef>
              <a:spcAft>
                <a:spcPts val="0"/>
              </a:spcAft>
              <a:buNone/>
            </a:pPr>
            <a:r>
              <a:rPr lang="en" sz="1400">
                <a:solidFill>
                  <a:schemeClr val="dk1"/>
                </a:solidFill>
                <a:latin typeface="Raleway"/>
                <a:ea typeface="Raleway"/>
                <a:cs typeface="Raleway"/>
                <a:sym typeface="Raleway"/>
              </a:rPr>
              <a:t>Big Local News is going to be </a:t>
            </a:r>
            <a:r>
              <a:rPr b="1" lang="en" sz="1400">
                <a:solidFill>
                  <a:schemeClr val="dk1"/>
                </a:solidFill>
                <a:latin typeface="Raleway"/>
                <a:ea typeface="Raleway"/>
                <a:cs typeface="Raleway"/>
                <a:sym typeface="Raleway"/>
              </a:rPr>
              <a:t>embedding widgets</a:t>
            </a:r>
            <a:r>
              <a:rPr lang="en" sz="1400">
                <a:solidFill>
                  <a:schemeClr val="dk1"/>
                </a:solidFill>
                <a:latin typeface="Raleway"/>
                <a:ea typeface="Raleway"/>
                <a:cs typeface="Raleway"/>
                <a:sym typeface="Raleway"/>
              </a:rPr>
              <a:t> displaying information about bills introduced in the past week - a </a:t>
            </a:r>
            <a:r>
              <a:rPr b="1" lang="en" sz="1400">
                <a:solidFill>
                  <a:schemeClr val="dk1"/>
                </a:solidFill>
                <a:latin typeface="Raleway"/>
                <a:ea typeface="Raleway"/>
                <a:cs typeface="Raleway"/>
                <a:sym typeface="Raleway"/>
              </a:rPr>
              <a:t>map view</a:t>
            </a:r>
            <a:r>
              <a:rPr lang="en" sz="1400">
                <a:solidFill>
                  <a:schemeClr val="dk1"/>
                </a:solidFill>
                <a:latin typeface="Raleway"/>
                <a:ea typeface="Raleway"/>
                <a:cs typeface="Raleway"/>
                <a:sym typeface="Raleway"/>
              </a:rPr>
              <a:t> as well as a table view as a tool for anyone to use, free for anyone.</a:t>
            </a:r>
            <a:endParaRPr sz="1400">
              <a:solidFill>
                <a:schemeClr val="dk1"/>
              </a:solidFill>
              <a:latin typeface="Raleway"/>
              <a:ea typeface="Raleway"/>
              <a:cs typeface="Raleway"/>
              <a:sym typeface="Raleway"/>
            </a:endParaRPr>
          </a:p>
          <a:p>
            <a:pPr indent="-336550" lvl="0" marL="457200" rtl="0" algn="l">
              <a:spcBef>
                <a:spcPts val="100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Analysis of legislative actions</a:t>
            </a:r>
            <a:endParaRPr b="1" sz="1700">
              <a:solidFill>
                <a:srgbClr val="980000"/>
              </a:solidFill>
              <a:latin typeface="Raleway"/>
              <a:ea typeface="Raleway"/>
              <a:cs typeface="Raleway"/>
              <a:sym typeface="Raleway"/>
            </a:endParaRPr>
          </a:p>
          <a:p>
            <a:pPr indent="0" lvl="0" marL="457200" rtl="0" algn="l">
              <a:spcBef>
                <a:spcPts val="0"/>
              </a:spcBef>
              <a:spcAft>
                <a:spcPts val="0"/>
              </a:spcAft>
              <a:buNone/>
            </a:pPr>
            <a:r>
              <a:rPr lang="en" sz="1400">
                <a:solidFill>
                  <a:schemeClr val="dk1"/>
                </a:solidFill>
                <a:latin typeface="Raleway"/>
                <a:ea typeface="Raleway"/>
                <a:cs typeface="Raleway"/>
                <a:sym typeface="Raleway"/>
              </a:rPr>
              <a:t>Run data analysis on completed legislation for your state, using the downloaded csv files in the BLN platform, free for anyone at </a:t>
            </a:r>
            <a:r>
              <a:rPr b="1" lang="en" sz="1400">
                <a:solidFill>
                  <a:schemeClr val="dk1"/>
                </a:solidFill>
                <a:latin typeface="Raleway"/>
                <a:ea typeface="Raleway"/>
                <a:cs typeface="Raleway"/>
                <a:sym typeface="Raleway"/>
              </a:rPr>
              <a:t>biglocalnews.org.</a:t>
            </a:r>
            <a:endParaRPr b="1" sz="1400">
              <a:solidFill>
                <a:schemeClr val="dk1"/>
              </a:solidFill>
              <a:latin typeface="Raleway"/>
              <a:ea typeface="Raleway"/>
              <a:cs typeface="Raleway"/>
              <a:sym typeface="Raleway"/>
            </a:endParaRPr>
          </a:p>
          <a:p>
            <a:pPr indent="-336550" lvl="0" marL="457200" rtl="0" algn="l">
              <a:spcBef>
                <a:spcPts val="100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BLN Data+ news detection service for members</a:t>
            </a:r>
            <a:endParaRPr b="1" sz="1700">
              <a:solidFill>
                <a:srgbClr val="980000"/>
              </a:solidFill>
              <a:latin typeface="Raleway"/>
              <a:ea typeface="Raleway"/>
              <a:cs typeface="Raleway"/>
              <a:sym typeface="Raleway"/>
            </a:endParaRPr>
          </a:p>
          <a:p>
            <a:pPr indent="0" lvl="0" marL="457200" rtl="0" algn="l">
              <a:spcBef>
                <a:spcPts val="0"/>
              </a:spcBef>
              <a:spcAft>
                <a:spcPts val="0"/>
              </a:spcAft>
              <a:buNone/>
            </a:pPr>
            <a:r>
              <a:rPr lang="en" sz="1500">
                <a:solidFill>
                  <a:schemeClr val="dk1"/>
                </a:solidFill>
                <a:latin typeface="Raleway"/>
                <a:ea typeface="Raleway"/>
                <a:cs typeface="Raleway"/>
                <a:sym typeface="Raleway"/>
              </a:rPr>
              <a:t>Legislation outcome tracker will send </a:t>
            </a:r>
            <a:r>
              <a:rPr b="1" lang="en" sz="1500">
                <a:solidFill>
                  <a:schemeClr val="dk1"/>
                </a:solidFill>
                <a:latin typeface="Raleway"/>
                <a:ea typeface="Raleway"/>
                <a:cs typeface="Raleway"/>
                <a:sym typeface="Raleway"/>
              </a:rPr>
              <a:t>notifications</a:t>
            </a:r>
            <a:r>
              <a:rPr lang="en" sz="1500">
                <a:solidFill>
                  <a:schemeClr val="dk1"/>
                </a:solidFill>
                <a:latin typeface="Raleway"/>
                <a:ea typeface="Raleway"/>
                <a:cs typeface="Raleway"/>
                <a:sym typeface="Raleway"/>
              </a:rPr>
              <a:t> by state about the final stage of every bill and whether it was passed, vetoed, veto overridden, or signed/enacted/adopted. </a:t>
            </a:r>
            <a:endParaRPr sz="1500">
              <a:solidFill>
                <a:schemeClr val="dk1"/>
              </a:solidFill>
              <a:latin typeface="Raleway"/>
              <a:ea typeface="Raleway"/>
              <a:cs typeface="Raleway"/>
              <a:sym typeface="Raleway"/>
            </a:endParaRPr>
          </a:p>
          <a:p>
            <a:pPr indent="0" lvl="0" marL="0" rtl="0" algn="l">
              <a:spcBef>
                <a:spcPts val="0"/>
              </a:spcBef>
              <a:spcAft>
                <a:spcPts val="0"/>
              </a:spcAft>
              <a:buNone/>
            </a:pPr>
            <a:r>
              <a:t/>
            </a:r>
            <a:endParaRPr b="1" sz="1500">
              <a:solidFill>
                <a:srgbClr val="8B1D22"/>
              </a:solidFill>
              <a:latin typeface="Raleway"/>
              <a:ea typeface="Raleway"/>
              <a:cs typeface="Raleway"/>
              <a:sym typeface="Raleway"/>
            </a:endParaRPr>
          </a:p>
          <a:p>
            <a:pPr indent="0" lvl="0" marL="0" rtl="0" algn="l">
              <a:spcBef>
                <a:spcPts val="0"/>
              </a:spcBef>
              <a:spcAft>
                <a:spcPts val="0"/>
              </a:spcAft>
              <a:buNone/>
            </a:pPr>
            <a:r>
              <a:rPr b="1" lang="en" sz="1500">
                <a:solidFill>
                  <a:srgbClr val="8B1D22"/>
                </a:solidFill>
                <a:latin typeface="Raleway"/>
                <a:ea typeface="Raleway"/>
                <a:cs typeface="Raleway"/>
                <a:sym typeface="Raleway"/>
              </a:rPr>
              <a:t>COLLABORATION EXAMPLE: </a:t>
            </a:r>
            <a:r>
              <a:rPr lang="en" sz="1500">
                <a:solidFill>
                  <a:schemeClr val="dk1"/>
                </a:solidFill>
                <a:latin typeface="Raleway"/>
                <a:ea typeface="Raleway"/>
                <a:cs typeface="Raleway"/>
                <a:sym typeface="Raleway"/>
              </a:rPr>
              <a:t>The Maine Monitor built a section on their website where readers can look up their state lawmaker and quickly find all of that information in one place.  They use BillTrack50 to embed a table of all legislation sponsored by a particular lawmaker that shows a summary and where it is in the legislative process. Then, they show readers how they can set up BillTrack50 alerts on bills they are interested in.</a:t>
            </a:r>
            <a:endParaRPr sz="1500">
              <a:solidFill>
                <a:schemeClr val="dk1"/>
              </a:solidFill>
              <a:latin typeface="Raleway"/>
              <a:ea typeface="Raleway"/>
              <a:cs typeface="Raleway"/>
              <a:sym typeface="Raleway"/>
            </a:endParaRPr>
          </a:p>
          <a:p>
            <a:pPr indent="0" lvl="0" marL="0" rtl="0" algn="l">
              <a:spcBef>
                <a:spcPts val="0"/>
              </a:spcBef>
              <a:spcAft>
                <a:spcPts val="0"/>
              </a:spcAft>
              <a:buNone/>
            </a:pPr>
            <a:r>
              <a:t/>
            </a:r>
            <a:endParaRPr sz="1500">
              <a:solidFill>
                <a:schemeClr val="dk1"/>
              </a:solidFill>
              <a:latin typeface="Raleway"/>
              <a:ea typeface="Raleway"/>
              <a:cs typeface="Raleway"/>
              <a:sym typeface="Raleway"/>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1b66ea975e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1b66ea975e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1362c514f49_2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1362c514f49_2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362c514f49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1362c514f49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left: Recent public meetings held using video conference software in New York City, Jacksonville, Florida, Oakland, California and Milwaukee, Wisconsin.</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1362c514f49_1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1362c514f49_1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WARN (Worker Adjustment and Retraining Notification Act):</a:t>
            </a:r>
            <a:endParaRPr/>
          </a:p>
          <a:p>
            <a:pPr indent="-298450" lvl="0" marL="457200" rtl="0" algn="l">
              <a:spcBef>
                <a:spcPts val="0"/>
              </a:spcBef>
              <a:spcAft>
                <a:spcPts val="0"/>
              </a:spcAft>
              <a:buSzPts val="1100"/>
              <a:buChar char="●"/>
            </a:pPr>
            <a:r>
              <a:rPr lang="en"/>
              <a:t>Another effort that came out of the pandemic. </a:t>
            </a:r>
            <a:endParaRPr/>
          </a:p>
          <a:p>
            <a:pPr indent="-298450" lvl="0" marL="457200" rtl="0" algn="l">
              <a:spcBef>
                <a:spcPts val="0"/>
              </a:spcBef>
              <a:spcAft>
                <a:spcPts val="0"/>
              </a:spcAft>
              <a:buSzPts val="1100"/>
              <a:buChar char="●"/>
            </a:pPr>
            <a:r>
              <a:rPr lang="en"/>
              <a:t>Wanted to look at how pandemic layoffs were impacting different states</a:t>
            </a:r>
            <a:endParaRPr/>
          </a:p>
          <a:p>
            <a:pPr indent="-298450" lvl="0" marL="457200" rtl="0" algn="l">
              <a:spcBef>
                <a:spcPts val="0"/>
              </a:spcBef>
              <a:spcAft>
                <a:spcPts val="0"/>
              </a:spcAft>
              <a:buSzPts val="1100"/>
              <a:buChar char="●"/>
            </a:pPr>
            <a:r>
              <a:rPr lang="en"/>
              <a:t>This is almost entirely a scraping project. </a:t>
            </a:r>
            <a:endParaRPr/>
          </a:p>
          <a:p>
            <a:pPr indent="-298450" lvl="0" marL="457200" rtl="0" algn="l">
              <a:spcBef>
                <a:spcPts val="0"/>
              </a:spcBef>
              <a:spcAft>
                <a:spcPts val="0"/>
              </a:spcAft>
              <a:buSzPts val="1100"/>
              <a:buChar char="●"/>
            </a:pPr>
            <a:r>
              <a:rPr lang="en"/>
              <a:t>Example of CT page with table of data… but data came in all formats: excel, html, csv, etc.</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1362c514f49_1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1362c514f49_1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WARN (Worker Adjustment and Retraining Notification Act):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is working with our BLN platform to share the CSV output data.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Users can download each state or a consolidated file (also via API)</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other cool thing is this is totally open sourced and we are getting collaborators adding their own scrapers to the repository. Up to 36 states.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325c336f85_6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3325c336f85_6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WARN (Worker Adjustment and Retraining Notification Act):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is working with our BLN platform to share the CSV output data.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Users can download each state or a consolidated file (also via API)</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other cool thing is this is totally open sourced and we are getting collaborators adding their own scrapers to the repository. Up to 36 states.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46c66bc20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346c66bc20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WARN (Worker Adjustment and Retraining Notification Act):</a:t>
            </a:r>
            <a:endParaRPr/>
          </a:p>
          <a:p>
            <a:pPr indent="-298450" lvl="0" marL="457200" rtl="0" algn="l">
              <a:spcBef>
                <a:spcPts val="0"/>
              </a:spcBef>
              <a:spcAft>
                <a:spcPts val="0"/>
              </a:spcAft>
              <a:buSzPts val="1100"/>
              <a:buChar char="●"/>
            </a:pPr>
            <a:r>
              <a:rPr lang="en"/>
              <a:t>Another effort that came out of the pandemic. </a:t>
            </a:r>
            <a:endParaRPr/>
          </a:p>
          <a:p>
            <a:pPr indent="-298450" lvl="0" marL="457200" rtl="0" algn="l">
              <a:spcBef>
                <a:spcPts val="0"/>
              </a:spcBef>
              <a:spcAft>
                <a:spcPts val="0"/>
              </a:spcAft>
              <a:buSzPts val="1100"/>
              <a:buChar char="●"/>
            </a:pPr>
            <a:r>
              <a:rPr lang="en"/>
              <a:t>Wanted to look at how pandemic layoffs were impacting different states</a:t>
            </a:r>
            <a:endParaRPr/>
          </a:p>
          <a:p>
            <a:pPr indent="-298450" lvl="0" marL="457200" rtl="0" algn="l">
              <a:spcBef>
                <a:spcPts val="0"/>
              </a:spcBef>
              <a:spcAft>
                <a:spcPts val="0"/>
              </a:spcAft>
              <a:buSzPts val="1100"/>
              <a:buChar char="●"/>
            </a:pPr>
            <a:r>
              <a:rPr lang="en"/>
              <a:t>This is almost entirely a scraping project. </a:t>
            </a:r>
            <a:endParaRPr/>
          </a:p>
          <a:p>
            <a:pPr indent="-298450" lvl="0" marL="457200" rtl="0" algn="l">
              <a:spcBef>
                <a:spcPts val="0"/>
              </a:spcBef>
              <a:spcAft>
                <a:spcPts val="0"/>
              </a:spcAft>
              <a:buSzPts val="1100"/>
              <a:buChar char="●"/>
            </a:pPr>
            <a:r>
              <a:rPr lang="en"/>
              <a:t>Example of CT page with table of data… but data came in all formats: excel, html, csv, etc.</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46c66bc20d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346c66bc20d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46c66bc20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346c66bc20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46c66bc20d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46c66bc20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45f679e90e_4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345f679e90e_4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cxnSp>
        <p:nvCxnSpPr>
          <p:cNvPr id="55" name="Google Shape;55;p1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56" name="Google Shape;56;p14"/>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57" name="Google Shape;57;p14"/>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58" name="Google Shape;5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59" name="Shape 59"/>
        <p:cNvGrpSpPr/>
        <p:nvPr/>
      </p:nvGrpSpPr>
      <p:grpSpPr>
        <a:xfrm>
          <a:off x="0" y="0"/>
          <a:ext cx="0" cy="0"/>
          <a:chOff x="0" y="0"/>
          <a:chExt cx="0" cy="0"/>
        </a:xfrm>
      </p:grpSpPr>
      <p:sp>
        <p:nvSpPr>
          <p:cNvPr id="60" name="Google Shape;60;p15"/>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4" name="Google Shape;6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8" name="Google Shape;68;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0" name="Google Shape;70;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9"/>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6" name="Google Shape;76;p19"/>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78" name="Shape 78"/>
        <p:cNvGrpSpPr/>
        <p:nvPr/>
      </p:nvGrpSpPr>
      <p:grpSpPr>
        <a:xfrm>
          <a:off x="0" y="0"/>
          <a:ext cx="0" cy="0"/>
          <a:chOff x="0" y="0"/>
          <a:chExt cx="0" cy="0"/>
        </a:xfrm>
      </p:grpSpPr>
      <p:sp>
        <p:nvSpPr>
          <p:cNvPr id="79" name="Google Shape;79;p20"/>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4" name="Google Shape;84;p21"/>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5" name="Google Shape;85;p21"/>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86" name="Google Shape;86;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87" name="Google Shape;8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2"/>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90" name="Google Shape;9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3"/>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93" name="Google Shape;93;p23"/>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4" name="Google Shape;94;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spTree>
      <p:nvGrpSpPr>
        <p:cNvPr id="101" name="Shape 101"/>
        <p:cNvGrpSpPr/>
        <p:nvPr/>
      </p:nvGrpSpPr>
      <p:grpSpPr>
        <a:xfrm>
          <a:off x="0" y="0"/>
          <a:ext cx="0" cy="0"/>
          <a:chOff x="0" y="0"/>
          <a:chExt cx="0" cy="0"/>
        </a:xfrm>
      </p:grpSpPr>
      <p:sp>
        <p:nvSpPr>
          <p:cNvPr id="102" name="Google Shape;102;p26"/>
          <p:cNvSpPr txBox="1"/>
          <p:nvPr>
            <p:ph type="title"/>
          </p:nvPr>
        </p:nvSpPr>
        <p:spPr>
          <a:xfrm>
            <a:off x="116485" y="2712675"/>
            <a:ext cx="5311200" cy="18609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3" name="Google Shape;103;p26"/>
          <p:cNvSpPr txBox="1"/>
          <p:nvPr>
            <p:ph idx="1" type="subTitle"/>
          </p:nvPr>
        </p:nvSpPr>
        <p:spPr>
          <a:xfrm>
            <a:off x="152606" y="832000"/>
            <a:ext cx="2434500" cy="6558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04" name="Google Shape;104;p26"/>
          <p:cNvCxnSpPr/>
          <p:nvPr/>
        </p:nvCxnSpPr>
        <p:spPr>
          <a:xfrm>
            <a:off x="244425" y="4726725"/>
            <a:ext cx="8670900" cy="0"/>
          </a:xfrm>
          <a:prstGeom prst="straightConnector1">
            <a:avLst/>
          </a:prstGeom>
          <a:noFill/>
          <a:ln cap="flat" cmpd="sng" w="9525">
            <a:solidFill>
              <a:schemeClr val="dk1"/>
            </a:solidFill>
            <a:prstDash val="solid"/>
            <a:round/>
            <a:headEnd len="med" w="med" type="none"/>
            <a:tailEnd len="med" w="med" type="none"/>
          </a:ln>
        </p:spPr>
      </p:cxnSp>
      <p:grpSp>
        <p:nvGrpSpPr>
          <p:cNvPr id="105" name="Google Shape;105;p26"/>
          <p:cNvGrpSpPr/>
          <p:nvPr/>
        </p:nvGrpSpPr>
        <p:grpSpPr>
          <a:xfrm>
            <a:off x="5866315" y="66973"/>
            <a:ext cx="2954947" cy="4587953"/>
            <a:chOff x="5866315" y="130139"/>
            <a:chExt cx="2954947" cy="4587953"/>
          </a:xfrm>
        </p:grpSpPr>
        <p:grpSp>
          <p:nvGrpSpPr>
            <p:cNvPr id="106" name="Google Shape;106;p26"/>
            <p:cNvGrpSpPr/>
            <p:nvPr/>
          </p:nvGrpSpPr>
          <p:grpSpPr>
            <a:xfrm rot="1800044">
              <a:off x="7145788" y="375652"/>
              <a:ext cx="1341270" cy="1340671"/>
              <a:chOff x="2441905" y="1248288"/>
              <a:chExt cx="1341300" cy="1340700"/>
            </a:xfrm>
          </p:grpSpPr>
          <p:sp>
            <p:nvSpPr>
              <p:cNvPr id="107" name="Google Shape;107;p26"/>
              <p:cNvSpPr/>
              <p:nvPr/>
            </p:nvSpPr>
            <p:spPr>
              <a:xfrm>
                <a:off x="2442055" y="1248288"/>
                <a:ext cx="1341000" cy="13407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8" name="Google Shape;108;p26"/>
              <p:cNvSpPr/>
              <p:nvPr/>
            </p:nvSpPr>
            <p:spPr>
              <a:xfrm rot="-945">
                <a:off x="2567155" y="1373238"/>
                <a:ext cx="1090800" cy="1090800"/>
              </a:xfrm>
              <a:prstGeom prst="flowChartConnector">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grpSp>
          <p:nvGrpSpPr>
            <p:cNvPr id="109" name="Google Shape;109;p26"/>
            <p:cNvGrpSpPr/>
            <p:nvPr/>
          </p:nvGrpSpPr>
          <p:grpSpPr>
            <a:xfrm rot="2400131">
              <a:off x="7078016" y="3672082"/>
              <a:ext cx="868477" cy="868477"/>
              <a:chOff x="5015268" y="2960846"/>
              <a:chExt cx="868500" cy="868500"/>
            </a:xfrm>
          </p:grpSpPr>
          <p:sp>
            <p:nvSpPr>
              <p:cNvPr id="110" name="Google Shape;110;p26"/>
              <p:cNvSpPr/>
              <p:nvPr/>
            </p:nvSpPr>
            <p:spPr>
              <a:xfrm>
                <a:off x="5015268" y="2960846"/>
                <a:ext cx="868500" cy="868500"/>
              </a:xfrm>
              <a:prstGeom prst="roundRect">
                <a:avLst>
                  <a:gd fmla="val 14552"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nvGrpSpPr>
              <p:cNvPr id="111" name="Google Shape;111;p26"/>
              <p:cNvGrpSpPr/>
              <p:nvPr/>
            </p:nvGrpSpPr>
            <p:grpSpPr>
              <a:xfrm>
                <a:off x="5133918" y="3105078"/>
                <a:ext cx="631200" cy="580035"/>
                <a:chOff x="5133582" y="3105408"/>
                <a:chExt cx="631200" cy="580035"/>
              </a:xfrm>
            </p:grpSpPr>
            <p:sp>
              <p:nvSpPr>
                <p:cNvPr id="112" name="Google Shape;112;p26"/>
                <p:cNvSpPr/>
                <p:nvPr/>
              </p:nvSpPr>
              <p:spPr>
                <a:xfrm rot="-4902">
                  <a:off x="5133582" y="3105858"/>
                  <a:ext cx="631201" cy="192300"/>
                </a:xfrm>
                <a:prstGeom prst="flowChartConnector">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3" name="Google Shape;113;p26"/>
                <p:cNvSpPr/>
                <p:nvPr/>
              </p:nvSpPr>
              <p:spPr>
                <a:xfrm rot="-4902">
                  <a:off x="5133582" y="3300756"/>
                  <a:ext cx="631201" cy="192300"/>
                </a:xfrm>
                <a:prstGeom prst="flowChartConnector">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4" name="Google Shape;114;p26"/>
                <p:cNvSpPr/>
                <p:nvPr/>
              </p:nvSpPr>
              <p:spPr>
                <a:xfrm rot="-4902">
                  <a:off x="5133582" y="3492693"/>
                  <a:ext cx="631201" cy="192300"/>
                </a:xfrm>
                <a:prstGeom prst="flowChartConnector">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grpSp>
        <p:grpSp>
          <p:nvGrpSpPr>
            <p:cNvPr id="115" name="Google Shape;115;p26"/>
            <p:cNvGrpSpPr/>
            <p:nvPr/>
          </p:nvGrpSpPr>
          <p:grpSpPr>
            <a:xfrm rot="-600240">
              <a:off x="5979971" y="2008184"/>
              <a:ext cx="2727635" cy="1547250"/>
              <a:chOff x="6121180" y="1963945"/>
              <a:chExt cx="2727900" cy="1547400"/>
            </a:xfrm>
          </p:grpSpPr>
          <p:sp>
            <p:nvSpPr>
              <p:cNvPr id="116" name="Google Shape;116;p26"/>
              <p:cNvSpPr/>
              <p:nvPr/>
            </p:nvSpPr>
            <p:spPr>
              <a:xfrm rot="756">
                <a:off x="6121180" y="1964245"/>
                <a:ext cx="2727900" cy="1546800"/>
              </a:xfrm>
              <a:prstGeom prst="roundRect">
                <a:avLst>
                  <a:gd fmla="val 804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7" name="Google Shape;117;p26"/>
              <p:cNvSpPr/>
              <p:nvPr/>
            </p:nvSpPr>
            <p:spPr>
              <a:xfrm rot="5398209">
                <a:off x="7302225" y="2489024"/>
                <a:ext cx="575700" cy="497400"/>
              </a:xfrm>
              <a:prstGeom prst="triangle">
                <a:avLst>
                  <a:gd fmla="val 50000"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grpSp>
          <p:nvGrpSpPr>
            <p:cNvPr id="118" name="Google Shape;118;p26"/>
            <p:cNvGrpSpPr/>
            <p:nvPr/>
          </p:nvGrpSpPr>
          <p:grpSpPr>
            <a:xfrm rot="-839923">
              <a:off x="6099076" y="520245"/>
              <a:ext cx="889199" cy="1584298"/>
              <a:chOff x="3614175" y="406175"/>
              <a:chExt cx="889200" cy="1584300"/>
            </a:xfrm>
          </p:grpSpPr>
          <p:sp>
            <p:nvSpPr>
              <p:cNvPr id="119" name="Google Shape;119;p26"/>
              <p:cNvSpPr/>
              <p:nvPr/>
            </p:nvSpPr>
            <p:spPr>
              <a:xfrm rot="4652">
                <a:off x="3615375" y="406774"/>
                <a:ext cx="886801" cy="1583102"/>
              </a:xfrm>
              <a:prstGeom prst="roundRect">
                <a:avLst>
                  <a:gd fmla="val 11359"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20" name="Google Shape;120;p26"/>
              <p:cNvSpPr/>
              <p:nvPr/>
            </p:nvSpPr>
            <p:spPr>
              <a:xfrm rot="4290">
                <a:off x="3698175" y="488088"/>
                <a:ext cx="721201" cy="1100701"/>
              </a:xfrm>
              <a:prstGeom prst="roundRect">
                <a:avLst>
                  <a:gd fmla="val 8619"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21" name="Google Shape;121;p26"/>
              <p:cNvSpPr/>
              <p:nvPr/>
            </p:nvSpPr>
            <p:spPr>
              <a:xfrm rot="5431">
                <a:off x="3682773" y="1655743"/>
                <a:ext cx="752005" cy="252558"/>
              </a:xfrm>
              <a:prstGeom prst="flowChartTerminator">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122" name="Google Shape;122;p26"/>
            <p:cNvSpPr/>
            <p:nvPr/>
          </p:nvSpPr>
          <p:spPr>
            <a:xfrm>
              <a:off x="6830386" y="186612"/>
              <a:ext cx="464700" cy="402300"/>
            </a:xfrm>
            <a:prstGeom prst="triangle">
              <a:avLst>
                <a:gd fmla="val 50000"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23" name="Google Shape;123;p26"/>
            <p:cNvSpPr/>
            <p:nvPr/>
          </p:nvSpPr>
          <p:spPr>
            <a:xfrm>
              <a:off x="7742824" y="3481655"/>
              <a:ext cx="325200" cy="3252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24" name="Google Shape;124;p26"/>
            <p:cNvSpPr/>
            <p:nvPr/>
          </p:nvSpPr>
          <p:spPr>
            <a:xfrm>
              <a:off x="8288974" y="1467844"/>
              <a:ext cx="325200" cy="3252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25" name="Google Shape;125;p26"/>
            <p:cNvSpPr/>
            <p:nvPr/>
          </p:nvSpPr>
          <p:spPr>
            <a:xfrm rot="2400046">
              <a:off x="6545745" y="3772294"/>
              <a:ext cx="428439" cy="428439"/>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126" name="Google Shape;126;p26"/>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26"/>
          <p:cNvSpPr txBox="1"/>
          <p:nvPr>
            <p:ph idx="2"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128" name="Google Shape;128;p26"/>
          <p:cNvSpPr txBox="1"/>
          <p:nvPr>
            <p:ph idx="3"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129" name="Shape 129"/>
        <p:cNvGrpSpPr/>
        <p:nvPr/>
      </p:nvGrpSpPr>
      <p:grpSpPr>
        <a:xfrm>
          <a:off x="0" y="0"/>
          <a:ext cx="0" cy="0"/>
          <a:chOff x="0" y="0"/>
          <a:chExt cx="0" cy="0"/>
        </a:xfrm>
      </p:grpSpPr>
      <p:sp>
        <p:nvSpPr>
          <p:cNvPr id="130" name="Google Shape;130;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1" name="Google Shape;131;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2" name="Google Shape;13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33" name="Shape 133"/>
        <p:cNvGrpSpPr/>
        <p:nvPr/>
      </p:nvGrpSpPr>
      <p:grpSpPr>
        <a:xfrm>
          <a:off x="0" y="0"/>
          <a:ext cx="0" cy="0"/>
          <a:chOff x="0" y="0"/>
          <a:chExt cx="0" cy="0"/>
        </a:xfrm>
      </p:grpSpPr>
      <p:sp>
        <p:nvSpPr>
          <p:cNvPr id="134" name="Google Shape;134;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5" name="Google Shape;13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136" name="Shape 136"/>
        <p:cNvGrpSpPr/>
        <p:nvPr/>
      </p:nvGrpSpPr>
      <p:grpSpPr>
        <a:xfrm>
          <a:off x="0" y="0"/>
          <a:ext cx="0" cy="0"/>
          <a:chOff x="0" y="0"/>
          <a:chExt cx="0" cy="0"/>
        </a:xfrm>
      </p:grpSpPr>
      <p:sp>
        <p:nvSpPr>
          <p:cNvPr id="137" name="Google Shape;137;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8" name="Google Shape;138;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39" name="Google Shape;13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140" name="Shape 140"/>
        <p:cNvGrpSpPr/>
        <p:nvPr/>
      </p:nvGrpSpPr>
      <p:grpSpPr>
        <a:xfrm>
          <a:off x="0" y="0"/>
          <a:ext cx="0" cy="0"/>
          <a:chOff x="0" y="0"/>
          <a:chExt cx="0" cy="0"/>
        </a:xfrm>
      </p:grpSpPr>
      <p:sp>
        <p:nvSpPr>
          <p:cNvPr id="141" name="Google Shape;141;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2" name="Google Shape;142;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3" name="Google Shape;143;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4" name="Google Shape;144;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45" name="Shape 145"/>
        <p:cNvGrpSpPr/>
        <p:nvPr/>
      </p:nvGrpSpPr>
      <p:grpSpPr>
        <a:xfrm>
          <a:off x="0" y="0"/>
          <a:ext cx="0" cy="0"/>
          <a:chOff x="0" y="0"/>
          <a:chExt cx="0" cy="0"/>
        </a:xfrm>
      </p:grpSpPr>
      <p:sp>
        <p:nvSpPr>
          <p:cNvPr id="146" name="Google Shape;14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 name="Google Shape;14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148" name="Shape 148"/>
        <p:cNvGrpSpPr/>
        <p:nvPr/>
      </p:nvGrpSpPr>
      <p:grpSpPr>
        <a:xfrm>
          <a:off x="0" y="0"/>
          <a:ext cx="0" cy="0"/>
          <a:chOff x="0" y="0"/>
          <a:chExt cx="0" cy="0"/>
        </a:xfrm>
      </p:grpSpPr>
      <p:sp>
        <p:nvSpPr>
          <p:cNvPr id="149" name="Google Shape;149;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0" name="Google Shape;150;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51" name="Google Shape;151;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152" name="Shape 152"/>
        <p:cNvGrpSpPr/>
        <p:nvPr/>
      </p:nvGrpSpPr>
      <p:grpSpPr>
        <a:xfrm>
          <a:off x="0" y="0"/>
          <a:ext cx="0" cy="0"/>
          <a:chOff x="0" y="0"/>
          <a:chExt cx="0" cy="0"/>
        </a:xfrm>
      </p:grpSpPr>
      <p:sp>
        <p:nvSpPr>
          <p:cNvPr id="153" name="Google Shape;153;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54" name="Google Shape;15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155" name="Shape 155"/>
        <p:cNvGrpSpPr/>
        <p:nvPr/>
      </p:nvGrpSpPr>
      <p:grpSpPr>
        <a:xfrm>
          <a:off x="0" y="0"/>
          <a:ext cx="0" cy="0"/>
          <a:chOff x="0" y="0"/>
          <a:chExt cx="0" cy="0"/>
        </a:xfrm>
      </p:grpSpPr>
      <p:sp>
        <p:nvSpPr>
          <p:cNvPr id="156" name="Google Shape;156;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58" name="Google Shape;158;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9" name="Google Shape;159;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60" name="Google Shape;160;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161" name="Shape 161"/>
        <p:cNvGrpSpPr/>
        <p:nvPr/>
      </p:nvGrpSpPr>
      <p:grpSpPr>
        <a:xfrm>
          <a:off x="0" y="0"/>
          <a:ext cx="0" cy="0"/>
          <a:chOff x="0" y="0"/>
          <a:chExt cx="0" cy="0"/>
        </a:xfrm>
      </p:grpSpPr>
      <p:sp>
        <p:nvSpPr>
          <p:cNvPr id="162" name="Google Shape;162;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200"/>
              <a:buNone/>
              <a:defRPr/>
            </a:lvl1pPr>
          </a:lstStyle>
          <a:p/>
        </p:txBody>
      </p:sp>
      <p:sp>
        <p:nvSpPr>
          <p:cNvPr id="163" name="Google Shape;16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164" name="Shape 164"/>
        <p:cNvGrpSpPr/>
        <p:nvPr/>
      </p:nvGrpSpPr>
      <p:grpSpPr>
        <a:xfrm>
          <a:off x="0" y="0"/>
          <a:ext cx="0" cy="0"/>
          <a:chOff x="0" y="0"/>
          <a:chExt cx="0" cy="0"/>
        </a:xfrm>
      </p:grpSpPr>
      <p:sp>
        <p:nvSpPr>
          <p:cNvPr id="165" name="Google Shape;165;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66" name="Google Shape;166;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167" name="Google Shape;167;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8" name="Shape 168"/>
        <p:cNvGrpSpPr/>
        <p:nvPr/>
      </p:nvGrpSpPr>
      <p:grpSpPr>
        <a:xfrm>
          <a:off x="0" y="0"/>
          <a:ext cx="0" cy="0"/>
          <a:chOff x="0" y="0"/>
          <a:chExt cx="0" cy="0"/>
        </a:xfrm>
      </p:grpSpPr>
      <p:sp>
        <p:nvSpPr>
          <p:cNvPr id="169" name="Google Shape;169;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170" name="Shape 170"/>
        <p:cNvGrpSpPr/>
        <p:nvPr/>
      </p:nvGrpSpPr>
      <p:grpSpPr>
        <a:xfrm>
          <a:off x="0" y="0"/>
          <a:ext cx="0" cy="0"/>
          <a:chOff x="0" y="0"/>
          <a:chExt cx="0" cy="0"/>
        </a:xfrm>
      </p:grpSpPr>
      <p:sp>
        <p:nvSpPr>
          <p:cNvPr id="171" name="Google Shape;171;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2" name="Google Shape;17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3" name="Google Shape;173;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74" name="Google Shape;174;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5" name="Google Shape;175;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76" name="Google Shape;176;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77" name="Google Shape;177;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78" name="Google Shape;178;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79" name="Shape 179"/>
        <p:cNvGrpSpPr/>
        <p:nvPr/>
      </p:nvGrpSpPr>
      <p:grpSpPr>
        <a:xfrm>
          <a:off x="0" y="0"/>
          <a:ext cx="0" cy="0"/>
          <a:chOff x="0" y="0"/>
          <a:chExt cx="0" cy="0"/>
        </a:xfrm>
      </p:grpSpPr>
      <p:sp>
        <p:nvSpPr>
          <p:cNvPr id="180" name="Google Shape;180;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1" name="Google Shape;181;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2" name="Google Shape;182;p39"/>
          <p:cNvSpPr/>
          <p:nvPr>
            <p:ph idx="2" type="pic"/>
          </p:nvPr>
        </p:nvSpPr>
        <p:spPr>
          <a:xfrm>
            <a:off x="4992024" y="1152775"/>
            <a:ext cx="3840300" cy="3416400"/>
          </a:xfrm>
          <a:prstGeom prst="rect">
            <a:avLst/>
          </a:prstGeom>
          <a:noFill/>
          <a:ln>
            <a:noFill/>
          </a:ln>
        </p:spPr>
      </p:sp>
      <p:sp>
        <p:nvSpPr>
          <p:cNvPr id="183" name="Google Shape;183;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184" name="Shape 184"/>
        <p:cNvGrpSpPr/>
        <p:nvPr/>
      </p:nvGrpSpPr>
      <p:grpSpPr>
        <a:xfrm>
          <a:off x="0" y="0"/>
          <a:ext cx="0" cy="0"/>
          <a:chOff x="0" y="0"/>
          <a:chExt cx="0" cy="0"/>
        </a:xfrm>
      </p:grpSpPr>
      <p:sp>
        <p:nvSpPr>
          <p:cNvPr id="185" name="Google Shape;185;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86" name="Google Shape;186;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87" name="Google Shape;187;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8" name="Google Shape;188;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9" name="Google Shape;189;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90" name="Google Shape;190;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91" name="Shape 191"/>
        <p:cNvGrpSpPr/>
        <p:nvPr/>
      </p:nvGrpSpPr>
      <p:grpSpPr>
        <a:xfrm>
          <a:off x="0" y="0"/>
          <a:ext cx="0" cy="0"/>
          <a:chOff x="0" y="0"/>
          <a:chExt cx="0" cy="0"/>
        </a:xfrm>
      </p:grpSpPr>
      <p:sp>
        <p:nvSpPr>
          <p:cNvPr id="192" name="Google Shape;192;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93" name="Google Shape;193;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4" name="Google Shape;194;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5" name="Google Shape;195;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6" name="Google Shape;196;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97" name="Google Shape;197;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98" name="Google Shape;198;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99" name="Google Shape;199;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200" name="Shape 200"/>
        <p:cNvGrpSpPr/>
        <p:nvPr/>
      </p:nvGrpSpPr>
      <p:grpSpPr>
        <a:xfrm>
          <a:off x="0" y="0"/>
          <a:ext cx="0" cy="0"/>
          <a:chOff x="0" y="0"/>
          <a:chExt cx="0" cy="0"/>
        </a:xfrm>
      </p:grpSpPr>
      <p:sp>
        <p:nvSpPr>
          <p:cNvPr id="201" name="Google Shape;201;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02" name="Google Shape;202;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3" name="Google Shape;203;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4" name="Google Shape;204;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5" name="Google Shape;205;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6" name="Google Shape;206;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07" name="Google Shape;207;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208" name="Google Shape;208;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209" name="Google Shape;209;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210" name="Google Shape;210;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211" name="Shape 211"/>
        <p:cNvGrpSpPr/>
        <p:nvPr/>
      </p:nvGrpSpPr>
      <p:grpSpPr>
        <a:xfrm>
          <a:off x="0" y="0"/>
          <a:ext cx="0" cy="0"/>
          <a:chOff x="0" y="0"/>
          <a:chExt cx="0" cy="0"/>
        </a:xfrm>
      </p:grpSpPr>
      <p:sp>
        <p:nvSpPr>
          <p:cNvPr id="212" name="Google Shape;212;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3" name="Google Shape;213;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14" name="Google Shape;214;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215" name="Shape 215"/>
        <p:cNvGrpSpPr/>
        <p:nvPr/>
      </p:nvGrpSpPr>
      <p:grpSpPr>
        <a:xfrm>
          <a:off x="0" y="0"/>
          <a:ext cx="0" cy="0"/>
          <a:chOff x="0" y="0"/>
          <a:chExt cx="0" cy="0"/>
        </a:xfrm>
      </p:grpSpPr>
      <p:sp>
        <p:nvSpPr>
          <p:cNvPr id="216" name="Google Shape;216;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7" name="Google Shape;217;p44"/>
          <p:cNvSpPr/>
          <p:nvPr>
            <p:ph idx="2" type="pic"/>
          </p:nvPr>
        </p:nvSpPr>
        <p:spPr>
          <a:xfrm>
            <a:off x="4804825" y="1133300"/>
            <a:ext cx="4027500" cy="2392800"/>
          </a:xfrm>
          <a:prstGeom prst="rect">
            <a:avLst/>
          </a:prstGeom>
          <a:noFill/>
          <a:ln>
            <a:noFill/>
          </a:ln>
        </p:spPr>
      </p:sp>
      <p:sp>
        <p:nvSpPr>
          <p:cNvPr id="218" name="Google Shape;218;p44"/>
          <p:cNvSpPr/>
          <p:nvPr>
            <p:ph idx="3" type="pic"/>
          </p:nvPr>
        </p:nvSpPr>
        <p:spPr>
          <a:xfrm>
            <a:off x="311725" y="1133300"/>
            <a:ext cx="4027500" cy="2392800"/>
          </a:xfrm>
          <a:prstGeom prst="rect">
            <a:avLst/>
          </a:prstGeom>
          <a:noFill/>
          <a:ln>
            <a:noFill/>
          </a:ln>
        </p:spPr>
      </p:sp>
      <p:sp>
        <p:nvSpPr>
          <p:cNvPr id="219" name="Google Shape;219;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0" name="Google Shape;220;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21" name="Google Shape;221;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2" name="Google Shape;222;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223" name="Google Shape;223;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224" name="Shape 224"/>
        <p:cNvGrpSpPr/>
        <p:nvPr/>
      </p:nvGrpSpPr>
      <p:grpSpPr>
        <a:xfrm>
          <a:off x="0" y="0"/>
          <a:ext cx="0" cy="0"/>
          <a:chOff x="0" y="0"/>
          <a:chExt cx="0" cy="0"/>
        </a:xfrm>
      </p:grpSpPr>
      <p:sp>
        <p:nvSpPr>
          <p:cNvPr id="225" name="Google Shape;225;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6" name="Google Shape;226;p45"/>
          <p:cNvSpPr/>
          <p:nvPr>
            <p:ph idx="2" type="pic"/>
          </p:nvPr>
        </p:nvSpPr>
        <p:spPr>
          <a:xfrm>
            <a:off x="6205225" y="1128325"/>
            <a:ext cx="2627100" cy="2273100"/>
          </a:xfrm>
          <a:prstGeom prst="rect">
            <a:avLst/>
          </a:prstGeom>
          <a:noFill/>
          <a:ln>
            <a:noFill/>
          </a:ln>
        </p:spPr>
      </p:sp>
      <p:sp>
        <p:nvSpPr>
          <p:cNvPr id="227" name="Google Shape;227;p45"/>
          <p:cNvSpPr/>
          <p:nvPr>
            <p:ph idx="3" type="pic"/>
          </p:nvPr>
        </p:nvSpPr>
        <p:spPr>
          <a:xfrm>
            <a:off x="311725" y="1128325"/>
            <a:ext cx="2627100" cy="2273100"/>
          </a:xfrm>
          <a:prstGeom prst="rect">
            <a:avLst/>
          </a:prstGeom>
          <a:noFill/>
          <a:ln>
            <a:noFill/>
          </a:ln>
        </p:spPr>
      </p:sp>
      <p:sp>
        <p:nvSpPr>
          <p:cNvPr id="228" name="Google Shape;228;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9" name="Google Shape;229;p45"/>
          <p:cNvSpPr/>
          <p:nvPr>
            <p:ph idx="5" type="pic"/>
          </p:nvPr>
        </p:nvSpPr>
        <p:spPr>
          <a:xfrm>
            <a:off x="3255250" y="1128325"/>
            <a:ext cx="2627100" cy="2273100"/>
          </a:xfrm>
          <a:prstGeom prst="rect">
            <a:avLst/>
          </a:prstGeom>
          <a:noFill/>
          <a:ln>
            <a:noFill/>
          </a:ln>
        </p:spPr>
      </p:sp>
      <p:sp>
        <p:nvSpPr>
          <p:cNvPr id="230" name="Google Shape;230;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1" name="Google Shape;231;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32" name="Google Shape;232;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3" name="Google Shape;233;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234" name="Google Shape;234;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235" name="Google Shape;235;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236" name="Shape 236"/>
        <p:cNvGrpSpPr/>
        <p:nvPr/>
      </p:nvGrpSpPr>
      <p:grpSpPr>
        <a:xfrm>
          <a:off x="0" y="0"/>
          <a:ext cx="0" cy="0"/>
          <a:chOff x="0" y="0"/>
          <a:chExt cx="0" cy="0"/>
        </a:xfrm>
      </p:grpSpPr>
      <p:sp>
        <p:nvSpPr>
          <p:cNvPr id="237" name="Google Shape;237;p46"/>
          <p:cNvSpPr/>
          <p:nvPr>
            <p:ph idx="2" type="pic"/>
          </p:nvPr>
        </p:nvSpPr>
        <p:spPr>
          <a:xfrm>
            <a:off x="311700" y="445025"/>
            <a:ext cx="8520600" cy="4218300"/>
          </a:xfrm>
          <a:prstGeom prst="rect">
            <a:avLst/>
          </a:prstGeom>
          <a:noFill/>
          <a:ln>
            <a:noFill/>
          </a:ln>
        </p:spPr>
      </p:sp>
      <p:sp>
        <p:nvSpPr>
          <p:cNvPr id="238" name="Google Shape;238;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239" name="Shape 239"/>
        <p:cNvGrpSpPr/>
        <p:nvPr/>
      </p:nvGrpSpPr>
      <p:grpSpPr>
        <a:xfrm>
          <a:off x="0" y="0"/>
          <a:ext cx="0" cy="0"/>
          <a:chOff x="0" y="0"/>
          <a:chExt cx="0" cy="0"/>
        </a:xfrm>
      </p:grpSpPr>
      <p:sp>
        <p:nvSpPr>
          <p:cNvPr id="240" name="Google Shape;240;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41" name="Google Shape;241;p47"/>
          <p:cNvSpPr/>
          <p:nvPr>
            <p:ph idx="2" type="pic"/>
          </p:nvPr>
        </p:nvSpPr>
        <p:spPr>
          <a:xfrm>
            <a:off x="3389600" y="118913"/>
            <a:ext cx="1643700" cy="1535100"/>
          </a:xfrm>
          <a:prstGeom prst="rect">
            <a:avLst/>
          </a:prstGeom>
          <a:noFill/>
          <a:ln>
            <a:noFill/>
          </a:ln>
        </p:spPr>
      </p:sp>
      <p:sp>
        <p:nvSpPr>
          <p:cNvPr id="242" name="Google Shape;242;p47"/>
          <p:cNvSpPr/>
          <p:nvPr>
            <p:ph idx="3" type="pic"/>
          </p:nvPr>
        </p:nvSpPr>
        <p:spPr>
          <a:xfrm>
            <a:off x="5195935" y="118913"/>
            <a:ext cx="1643700" cy="1535100"/>
          </a:xfrm>
          <a:prstGeom prst="rect">
            <a:avLst/>
          </a:prstGeom>
          <a:noFill/>
          <a:ln>
            <a:noFill/>
          </a:ln>
        </p:spPr>
      </p:sp>
      <p:sp>
        <p:nvSpPr>
          <p:cNvPr id="243" name="Google Shape;243;p47"/>
          <p:cNvSpPr/>
          <p:nvPr>
            <p:ph idx="4" type="pic"/>
          </p:nvPr>
        </p:nvSpPr>
        <p:spPr>
          <a:xfrm>
            <a:off x="7002270" y="118913"/>
            <a:ext cx="1643700" cy="1535100"/>
          </a:xfrm>
          <a:prstGeom prst="rect">
            <a:avLst/>
          </a:prstGeom>
          <a:noFill/>
          <a:ln>
            <a:noFill/>
          </a:ln>
        </p:spPr>
      </p:sp>
      <p:sp>
        <p:nvSpPr>
          <p:cNvPr id="244" name="Google Shape;244;p47"/>
          <p:cNvSpPr/>
          <p:nvPr>
            <p:ph idx="5" type="pic"/>
          </p:nvPr>
        </p:nvSpPr>
        <p:spPr>
          <a:xfrm>
            <a:off x="3389588" y="1804212"/>
            <a:ext cx="1643700" cy="1535100"/>
          </a:xfrm>
          <a:prstGeom prst="rect">
            <a:avLst/>
          </a:prstGeom>
          <a:noFill/>
          <a:ln>
            <a:noFill/>
          </a:ln>
        </p:spPr>
      </p:sp>
      <p:sp>
        <p:nvSpPr>
          <p:cNvPr id="245" name="Google Shape;245;p47"/>
          <p:cNvSpPr/>
          <p:nvPr>
            <p:ph idx="6" type="pic"/>
          </p:nvPr>
        </p:nvSpPr>
        <p:spPr>
          <a:xfrm>
            <a:off x="5195922" y="1804212"/>
            <a:ext cx="1643700" cy="1535100"/>
          </a:xfrm>
          <a:prstGeom prst="rect">
            <a:avLst/>
          </a:prstGeom>
          <a:noFill/>
          <a:ln>
            <a:noFill/>
          </a:ln>
        </p:spPr>
      </p:sp>
      <p:sp>
        <p:nvSpPr>
          <p:cNvPr id="246" name="Google Shape;246;p47"/>
          <p:cNvSpPr/>
          <p:nvPr>
            <p:ph idx="7" type="pic"/>
          </p:nvPr>
        </p:nvSpPr>
        <p:spPr>
          <a:xfrm>
            <a:off x="7002257" y="1804212"/>
            <a:ext cx="1643700" cy="1535100"/>
          </a:xfrm>
          <a:prstGeom prst="rect">
            <a:avLst/>
          </a:prstGeom>
          <a:noFill/>
          <a:ln>
            <a:noFill/>
          </a:ln>
        </p:spPr>
      </p:sp>
      <p:sp>
        <p:nvSpPr>
          <p:cNvPr id="247" name="Google Shape;247;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8" name="Google Shape;248;p47"/>
          <p:cNvSpPr/>
          <p:nvPr>
            <p:ph idx="8" type="pic"/>
          </p:nvPr>
        </p:nvSpPr>
        <p:spPr>
          <a:xfrm>
            <a:off x="3389588" y="3489487"/>
            <a:ext cx="1643700" cy="1535100"/>
          </a:xfrm>
          <a:prstGeom prst="rect">
            <a:avLst/>
          </a:prstGeom>
          <a:noFill/>
          <a:ln>
            <a:noFill/>
          </a:ln>
        </p:spPr>
      </p:sp>
      <p:sp>
        <p:nvSpPr>
          <p:cNvPr id="249" name="Google Shape;249;p47"/>
          <p:cNvSpPr/>
          <p:nvPr>
            <p:ph idx="9" type="pic"/>
          </p:nvPr>
        </p:nvSpPr>
        <p:spPr>
          <a:xfrm>
            <a:off x="5195922" y="3489487"/>
            <a:ext cx="1643700" cy="1535100"/>
          </a:xfrm>
          <a:prstGeom prst="rect">
            <a:avLst/>
          </a:prstGeom>
          <a:noFill/>
          <a:ln>
            <a:noFill/>
          </a:ln>
        </p:spPr>
      </p:sp>
      <p:sp>
        <p:nvSpPr>
          <p:cNvPr id="250" name="Google Shape;250;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with Image">
  <p:cSld name="TITLE_1_1">
    <p:spTree>
      <p:nvGrpSpPr>
        <p:cNvPr id="251" name="Shape 251"/>
        <p:cNvGrpSpPr/>
        <p:nvPr/>
      </p:nvGrpSpPr>
      <p:grpSpPr>
        <a:xfrm>
          <a:off x="0" y="0"/>
          <a:ext cx="0" cy="0"/>
          <a:chOff x="0" y="0"/>
          <a:chExt cx="0" cy="0"/>
        </a:xfrm>
      </p:grpSpPr>
      <p:cxnSp>
        <p:nvCxnSpPr>
          <p:cNvPr id="252" name="Google Shape;252;p48"/>
          <p:cNvCxnSpPr/>
          <p:nvPr/>
        </p:nvCxnSpPr>
        <p:spPr>
          <a:xfrm>
            <a:off x="244425"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253" name="Google Shape;253;p48"/>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54" name="Google Shape;254;p48"/>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55" name="Google Shape;255;p48"/>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56" name="Google Shape;256;p48"/>
          <p:cNvSpPr txBox="1"/>
          <p:nvPr>
            <p:ph type="title"/>
          </p:nvPr>
        </p:nvSpPr>
        <p:spPr>
          <a:xfrm>
            <a:off x="146450" y="186951"/>
            <a:ext cx="4506900" cy="25563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4000"/>
              <a:buFont typeface="Lexend"/>
              <a:buNone/>
              <a:defRPr sz="4000">
                <a:latin typeface="Lexend"/>
                <a:ea typeface="Lexend"/>
                <a:cs typeface="Lexend"/>
                <a:sym typeface="Lexend"/>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p:txBody>
      </p:sp>
      <p:sp>
        <p:nvSpPr>
          <p:cNvPr id="257" name="Google Shape;257;p48"/>
          <p:cNvSpPr txBox="1"/>
          <p:nvPr>
            <p:ph idx="3" type="body"/>
          </p:nvPr>
        </p:nvSpPr>
        <p:spPr>
          <a:xfrm>
            <a:off x="5145950" y="230050"/>
            <a:ext cx="3420900" cy="1739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258" name="Google Shape;258;p48"/>
          <p:cNvSpPr/>
          <p:nvPr>
            <p:ph idx="4" type="pic"/>
          </p:nvPr>
        </p:nvSpPr>
        <p:spPr>
          <a:xfrm>
            <a:off x="5256200" y="1554480"/>
            <a:ext cx="3200400" cy="4517100"/>
          </a:xfrm>
          <a:prstGeom prst="roundRect">
            <a:avLst>
              <a:gd fmla="val 16667" name="adj"/>
            </a:avLst>
          </a:prstGeom>
          <a:noFill/>
          <a:ln cap="flat" cmpd="sng" w="19050">
            <a:solidFill>
              <a:schemeClr val="dk1"/>
            </a:solidFill>
            <a:prstDash val="solid"/>
            <a:round/>
            <a:headEnd len="sm" w="sm" type="none"/>
            <a:tailEnd len="sm" w="sm" type="none"/>
          </a:ln>
        </p:spPr>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1">
  <p:cSld name="TITLE_1_1_1">
    <p:spTree>
      <p:nvGrpSpPr>
        <p:cNvPr id="259" name="Shape 259"/>
        <p:cNvGrpSpPr/>
        <p:nvPr/>
      </p:nvGrpSpPr>
      <p:grpSpPr>
        <a:xfrm>
          <a:off x="0" y="0"/>
          <a:ext cx="0" cy="0"/>
          <a:chOff x="0" y="0"/>
          <a:chExt cx="0" cy="0"/>
        </a:xfrm>
      </p:grpSpPr>
      <p:cxnSp>
        <p:nvCxnSpPr>
          <p:cNvPr id="260" name="Google Shape;260;p49"/>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261" name="Google Shape;261;p49"/>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62" name="Google Shape;262;p49"/>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63" name="Google Shape;263;p49"/>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64" name="Google Shape;264;p49"/>
          <p:cNvSpPr txBox="1"/>
          <p:nvPr>
            <p:ph type="title"/>
          </p:nvPr>
        </p:nvSpPr>
        <p:spPr>
          <a:xfrm>
            <a:off x="146450" y="182880"/>
            <a:ext cx="4506900" cy="11334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4000"/>
              <a:buFont typeface="Lexend"/>
              <a:buNone/>
              <a:defRPr sz="4000">
                <a:latin typeface="Lexend"/>
                <a:ea typeface="Lexend"/>
                <a:cs typeface="Lexend"/>
                <a:sym typeface="Lexend"/>
              </a:defRPr>
            </a:lvl1pPr>
            <a:lvl2pPr lvl="1">
              <a:lnSpc>
                <a:spcPct val="90000"/>
              </a:lnSpc>
              <a:spcBef>
                <a:spcPts val="0"/>
              </a:spcBef>
              <a:spcAft>
                <a:spcPts val="0"/>
              </a:spcAft>
              <a:buSzPts val="2800"/>
              <a:buNone/>
              <a:defRPr/>
            </a:lvl2pPr>
            <a:lvl3pPr lvl="2">
              <a:lnSpc>
                <a:spcPct val="90000"/>
              </a:lnSpc>
              <a:spcBef>
                <a:spcPts val="0"/>
              </a:spcBef>
              <a:spcAft>
                <a:spcPts val="0"/>
              </a:spcAft>
              <a:buSzPts val="2800"/>
              <a:buNone/>
              <a:defRPr/>
            </a:lvl3pPr>
            <a:lvl4pPr lvl="3">
              <a:lnSpc>
                <a:spcPct val="90000"/>
              </a:lnSpc>
              <a:spcBef>
                <a:spcPts val="0"/>
              </a:spcBef>
              <a:spcAft>
                <a:spcPts val="0"/>
              </a:spcAft>
              <a:buSzPts val="2800"/>
              <a:buNone/>
              <a:defRPr/>
            </a:lvl4pPr>
            <a:lvl5pPr lvl="4">
              <a:lnSpc>
                <a:spcPct val="90000"/>
              </a:lnSpc>
              <a:spcBef>
                <a:spcPts val="0"/>
              </a:spcBef>
              <a:spcAft>
                <a:spcPts val="0"/>
              </a:spcAft>
              <a:buSzPts val="2800"/>
              <a:buNone/>
              <a:defRPr/>
            </a:lvl5pPr>
            <a:lvl6pPr lvl="5">
              <a:lnSpc>
                <a:spcPct val="90000"/>
              </a:lnSpc>
              <a:spcBef>
                <a:spcPts val="0"/>
              </a:spcBef>
              <a:spcAft>
                <a:spcPts val="0"/>
              </a:spcAft>
              <a:buSzPts val="2800"/>
              <a:buNone/>
              <a:defRPr/>
            </a:lvl6pPr>
            <a:lvl7pPr lvl="6">
              <a:lnSpc>
                <a:spcPct val="90000"/>
              </a:lnSpc>
              <a:spcBef>
                <a:spcPts val="0"/>
              </a:spcBef>
              <a:spcAft>
                <a:spcPts val="0"/>
              </a:spcAft>
              <a:buSzPts val="2800"/>
              <a:buNone/>
              <a:defRPr/>
            </a:lvl7pPr>
            <a:lvl8pPr lvl="7">
              <a:lnSpc>
                <a:spcPct val="90000"/>
              </a:lnSpc>
              <a:spcBef>
                <a:spcPts val="0"/>
              </a:spcBef>
              <a:spcAft>
                <a:spcPts val="0"/>
              </a:spcAft>
              <a:buSzPts val="2800"/>
              <a:buNone/>
              <a:defRPr/>
            </a:lvl8pPr>
            <a:lvl9pPr lvl="8">
              <a:lnSpc>
                <a:spcPct val="90000"/>
              </a:lnSpc>
              <a:spcBef>
                <a:spcPts val="0"/>
              </a:spcBef>
              <a:spcAft>
                <a:spcPts val="0"/>
              </a:spcAft>
              <a:buSzPts val="2800"/>
              <a:buNone/>
              <a:defRPr/>
            </a:lvl9pPr>
          </a:lstStyle>
          <a:p/>
        </p:txBody>
      </p:sp>
      <p:sp>
        <p:nvSpPr>
          <p:cNvPr id="265" name="Google Shape;265;p49"/>
          <p:cNvSpPr txBox="1"/>
          <p:nvPr>
            <p:ph idx="3" type="body"/>
          </p:nvPr>
        </p:nvSpPr>
        <p:spPr>
          <a:xfrm>
            <a:off x="157138" y="3840480"/>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66" name="Google Shape;266;p49"/>
          <p:cNvSpPr txBox="1"/>
          <p:nvPr>
            <p:ph idx="4" type="body"/>
          </p:nvPr>
        </p:nvSpPr>
        <p:spPr>
          <a:xfrm>
            <a:off x="3280200" y="3840480"/>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67" name="Google Shape;267;p49"/>
          <p:cNvSpPr txBox="1"/>
          <p:nvPr>
            <p:ph idx="5" type="body"/>
          </p:nvPr>
        </p:nvSpPr>
        <p:spPr>
          <a:xfrm>
            <a:off x="6406288" y="3840480"/>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68" name="Google Shape;268;p49"/>
          <p:cNvSpPr txBox="1"/>
          <p:nvPr>
            <p:ph idx="6" type="subTitle"/>
          </p:nvPr>
        </p:nvSpPr>
        <p:spPr>
          <a:xfrm>
            <a:off x="154113" y="3566150"/>
            <a:ext cx="2586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4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4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4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4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4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4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4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400"/>
              <a:buFont typeface="DM Sans SemiBold"/>
              <a:buNone/>
              <a:defRPr>
                <a:latin typeface="DM Sans SemiBold"/>
                <a:ea typeface="DM Sans SemiBold"/>
                <a:cs typeface="DM Sans SemiBold"/>
                <a:sym typeface="DM Sans SemiBold"/>
              </a:defRPr>
            </a:lvl9pPr>
          </a:lstStyle>
          <a:p/>
        </p:txBody>
      </p:sp>
      <p:sp>
        <p:nvSpPr>
          <p:cNvPr id="269" name="Google Shape;269;p49"/>
          <p:cNvSpPr txBox="1"/>
          <p:nvPr>
            <p:ph idx="7" type="subTitle"/>
          </p:nvPr>
        </p:nvSpPr>
        <p:spPr>
          <a:xfrm>
            <a:off x="3280200" y="3566160"/>
            <a:ext cx="2583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270" name="Google Shape;270;p49"/>
          <p:cNvSpPr txBox="1"/>
          <p:nvPr>
            <p:ph idx="8" type="subTitle"/>
          </p:nvPr>
        </p:nvSpPr>
        <p:spPr>
          <a:xfrm>
            <a:off x="6406288" y="3566160"/>
            <a:ext cx="2583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2">
  <p:cSld name="TITLE_1_1_1_1">
    <p:spTree>
      <p:nvGrpSpPr>
        <p:cNvPr id="271" name="Shape 271"/>
        <p:cNvGrpSpPr/>
        <p:nvPr/>
      </p:nvGrpSpPr>
      <p:grpSpPr>
        <a:xfrm>
          <a:off x="0" y="0"/>
          <a:ext cx="0" cy="0"/>
          <a:chOff x="0" y="0"/>
          <a:chExt cx="0" cy="0"/>
        </a:xfrm>
      </p:grpSpPr>
      <p:cxnSp>
        <p:nvCxnSpPr>
          <p:cNvPr id="272" name="Google Shape;272;p50"/>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273" name="Google Shape;273;p50"/>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74" name="Google Shape;274;p50"/>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75" name="Google Shape;275;p50"/>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76" name="Google Shape;276;p50"/>
          <p:cNvSpPr txBox="1"/>
          <p:nvPr>
            <p:ph type="title"/>
          </p:nvPr>
        </p:nvSpPr>
        <p:spPr>
          <a:xfrm>
            <a:off x="708600" y="1371600"/>
            <a:ext cx="3441600" cy="912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000"/>
              <a:buFont typeface="Lexend"/>
              <a:buNone/>
              <a:defRPr sz="3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7" name="Google Shape;277;p50"/>
          <p:cNvSpPr txBox="1"/>
          <p:nvPr>
            <p:ph idx="3" type="body"/>
          </p:nvPr>
        </p:nvSpPr>
        <p:spPr>
          <a:xfrm>
            <a:off x="708600" y="2414025"/>
            <a:ext cx="3294300" cy="113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278" name="Google Shape;278;p50"/>
          <p:cNvSpPr txBox="1"/>
          <p:nvPr>
            <p:ph idx="4" type="body"/>
          </p:nvPr>
        </p:nvSpPr>
        <p:spPr>
          <a:xfrm>
            <a:off x="4114800" y="1538254"/>
            <a:ext cx="22413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79" name="Google Shape;279;p50"/>
          <p:cNvSpPr txBox="1"/>
          <p:nvPr>
            <p:ph idx="5" type="subTitle"/>
          </p:nvPr>
        </p:nvSpPr>
        <p:spPr>
          <a:xfrm>
            <a:off x="4114800" y="1263925"/>
            <a:ext cx="22437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280" name="Google Shape;280;p50"/>
          <p:cNvSpPr txBox="1"/>
          <p:nvPr>
            <p:ph idx="6" type="body"/>
          </p:nvPr>
        </p:nvSpPr>
        <p:spPr>
          <a:xfrm>
            <a:off x="6492240" y="1538254"/>
            <a:ext cx="22413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81" name="Google Shape;281;p50"/>
          <p:cNvSpPr txBox="1"/>
          <p:nvPr>
            <p:ph idx="7" type="subTitle"/>
          </p:nvPr>
        </p:nvSpPr>
        <p:spPr>
          <a:xfrm>
            <a:off x="6492240" y="1263925"/>
            <a:ext cx="22437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282" name="Google Shape;282;p50"/>
          <p:cNvSpPr txBox="1"/>
          <p:nvPr>
            <p:ph idx="8" type="body"/>
          </p:nvPr>
        </p:nvSpPr>
        <p:spPr>
          <a:xfrm>
            <a:off x="4114800" y="3763029"/>
            <a:ext cx="22413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83" name="Google Shape;283;p50"/>
          <p:cNvSpPr txBox="1"/>
          <p:nvPr>
            <p:ph idx="9" type="subTitle"/>
          </p:nvPr>
        </p:nvSpPr>
        <p:spPr>
          <a:xfrm>
            <a:off x="4114800" y="3488700"/>
            <a:ext cx="22437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284" name="Google Shape;284;p50"/>
          <p:cNvSpPr txBox="1"/>
          <p:nvPr>
            <p:ph idx="13" type="body"/>
          </p:nvPr>
        </p:nvSpPr>
        <p:spPr>
          <a:xfrm>
            <a:off x="6492240" y="3763029"/>
            <a:ext cx="22413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285" name="Google Shape;285;p50"/>
          <p:cNvSpPr txBox="1"/>
          <p:nvPr>
            <p:ph idx="14" type="subTitle"/>
          </p:nvPr>
        </p:nvSpPr>
        <p:spPr>
          <a:xfrm>
            <a:off x="6492240" y="3488700"/>
            <a:ext cx="22437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Left ">
  <p:cSld name="TITLE_1_1_1_1_1">
    <p:spTree>
      <p:nvGrpSpPr>
        <p:cNvPr id="286" name="Shape 286"/>
        <p:cNvGrpSpPr/>
        <p:nvPr/>
      </p:nvGrpSpPr>
      <p:grpSpPr>
        <a:xfrm>
          <a:off x="0" y="0"/>
          <a:ext cx="0" cy="0"/>
          <a:chOff x="0" y="0"/>
          <a:chExt cx="0" cy="0"/>
        </a:xfrm>
      </p:grpSpPr>
      <p:cxnSp>
        <p:nvCxnSpPr>
          <p:cNvPr id="287" name="Google Shape;287;p51"/>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288" name="Google Shape;288;p51"/>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89" name="Google Shape;289;p51"/>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90" name="Google Shape;290;p51"/>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91" name="Google Shape;291;p51"/>
          <p:cNvSpPr txBox="1"/>
          <p:nvPr>
            <p:ph type="title"/>
          </p:nvPr>
        </p:nvSpPr>
        <p:spPr>
          <a:xfrm>
            <a:off x="708600" y="1371600"/>
            <a:ext cx="3294300" cy="912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000"/>
              <a:buFont typeface="Lexend"/>
              <a:buNone/>
              <a:defRPr sz="3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2" name="Google Shape;292;p51"/>
          <p:cNvSpPr txBox="1"/>
          <p:nvPr>
            <p:ph idx="3" type="body"/>
          </p:nvPr>
        </p:nvSpPr>
        <p:spPr>
          <a:xfrm>
            <a:off x="708600" y="2414025"/>
            <a:ext cx="3294300" cy="113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Right">
  <p:cSld name="TITLE_1_1_1_1_1_2">
    <p:spTree>
      <p:nvGrpSpPr>
        <p:cNvPr id="293" name="Shape 293"/>
        <p:cNvGrpSpPr/>
        <p:nvPr/>
      </p:nvGrpSpPr>
      <p:grpSpPr>
        <a:xfrm>
          <a:off x="0" y="0"/>
          <a:ext cx="0" cy="0"/>
          <a:chOff x="0" y="0"/>
          <a:chExt cx="0" cy="0"/>
        </a:xfrm>
      </p:grpSpPr>
      <p:cxnSp>
        <p:nvCxnSpPr>
          <p:cNvPr id="294" name="Google Shape;294;p52"/>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295" name="Google Shape;295;p52"/>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96" name="Google Shape;296;p52"/>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97" name="Google Shape;297;p52"/>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98" name="Google Shape;298;p52"/>
          <p:cNvSpPr txBox="1"/>
          <p:nvPr>
            <p:ph type="title"/>
          </p:nvPr>
        </p:nvSpPr>
        <p:spPr>
          <a:xfrm>
            <a:off x="5366000" y="1371600"/>
            <a:ext cx="3294300" cy="912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000"/>
              <a:buFont typeface="Lexend"/>
              <a:buNone/>
              <a:defRPr sz="3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9" name="Google Shape;299;p52"/>
          <p:cNvSpPr txBox="1"/>
          <p:nvPr>
            <p:ph idx="3" type="body"/>
          </p:nvPr>
        </p:nvSpPr>
        <p:spPr>
          <a:xfrm>
            <a:off x="5366000" y="2414025"/>
            <a:ext cx="3294300" cy="113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p:cSld name="TITLE_1_1_1_1_1_2_2">
    <p:spTree>
      <p:nvGrpSpPr>
        <p:cNvPr id="300" name="Shape 300"/>
        <p:cNvGrpSpPr/>
        <p:nvPr/>
      </p:nvGrpSpPr>
      <p:grpSpPr>
        <a:xfrm>
          <a:off x="0" y="0"/>
          <a:ext cx="0" cy="0"/>
          <a:chOff x="0" y="0"/>
          <a:chExt cx="0" cy="0"/>
        </a:xfrm>
      </p:grpSpPr>
      <p:cxnSp>
        <p:nvCxnSpPr>
          <p:cNvPr id="301" name="Google Shape;301;p53"/>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02" name="Google Shape;302;p53"/>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03" name="Google Shape;303;p53"/>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04" name="Google Shape;304;p53"/>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Top">
  <p:cSld name="TITLE_1_1_1_1_1_2_1">
    <p:spTree>
      <p:nvGrpSpPr>
        <p:cNvPr id="305" name="Shape 305"/>
        <p:cNvGrpSpPr/>
        <p:nvPr/>
      </p:nvGrpSpPr>
      <p:grpSpPr>
        <a:xfrm>
          <a:off x="0" y="0"/>
          <a:ext cx="0" cy="0"/>
          <a:chOff x="0" y="0"/>
          <a:chExt cx="0" cy="0"/>
        </a:xfrm>
      </p:grpSpPr>
      <p:sp>
        <p:nvSpPr>
          <p:cNvPr id="306" name="Google Shape;306;p54"/>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07" name="Google Shape;307;p54"/>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08" name="Google Shape;308;p54"/>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09" name="Google Shape;309;p54"/>
          <p:cNvSpPr txBox="1"/>
          <p:nvPr>
            <p:ph type="title"/>
          </p:nvPr>
        </p:nvSpPr>
        <p:spPr>
          <a:xfrm>
            <a:off x="146450" y="186948"/>
            <a:ext cx="4506900" cy="11895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4000"/>
              <a:buFont typeface="Lexend"/>
              <a:buNone/>
              <a:defRPr sz="4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0" name="Google Shape;310;p54"/>
          <p:cNvSpPr txBox="1"/>
          <p:nvPr>
            <p:ph idx="3" type="body"/>
          </p:nvPr>
        </p:nvSpPr>
        <p:spPr>
          <a:xfrm>
            <a:off x="5028550" y="230050"/>
            <a:ext cx="3538200" cy="1739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Q">
  <p:cSld name="TITLE_1_1_1_1_1_2_1_2">
    <p:spTree>
      <p:nvGrpSpPr>
        <p:cNvPr id="311" name="Shape 311"/>
        <p:cNvGrpSpPr/>
        <p:nvPr/>
      </p:nvGrpSpPr>
      <p:grpSpPr>
        <a:xfrm>
          <a:off x="0" y="0"/>
          <a:ext cx="0" cy="0"/>
          <a:chOff x="0" y="0"/>
          <a:chExt cx="0" cy="0"/>
        </a:xfrm>
      </p:grpSpPr>
      <p:sp>
        <p:nvSpPr>
          <p:cNvPr id="312" name="Google Shape;312;p55"/>
          <p:cNvSpPr txBox="1"/>
          <p:nvPr>
            <p:ph idx="1" type="body"/>
          </p:nvPr>
        </p:nvSpPr>
        <p:spPr>
          <a:xfrm>
            <a:off x="5023625" y="657479"/>
            <a:ext cx="3538200" cy="826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cxnSp>
        <p:nvCxnSpPr>
          <p:cNvPr id="313" name="Google Shape;313;p55"/>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14" name="Google Shape;314;p55"/>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15" name="Google Shape;315;p55"/>
          <p:cNvSpPr txBox="1"/>
          <p:nvPr>
            <p:ph idx="2"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16" name="Google Shape;316;p55"/>
          <p:cNvSpPr txBox="1"/>
          <p:nvPr>
            <p:ph idx="3"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17" name="Google Shape;317;p55"/>
          <p:cNvSpPr txBox="1"/>
          <p:nvPr>
            <p:ph type="title"/>
          </p:nvPr>
        </p:nvSpPr>
        <p:spPr>
          <a:xfrm>
            <a:off x="146450" y="186948"/>
            <a:ext cx="4506900" cy="12972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4000"/>
              <a:buFont typeface="Lexend"/>
              <a:buNone/>
              <a:defRPr sz="4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8" name="Google Shape;318;p55"/>
          <p:cNvSpPr txBox="1"/>
          <p:nvPr>
            <p:ph idx="4" type="subTitle"/>
          </p:nvPr>
        </p:nvSpPr>
        <p:spPr>
          <a:xfrm>
            <a:off x="5023625" y="218925"/>
            <a:ext cx="35382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19" name="Google Shape;319;p55"/>
          <p:cNvSpPr txBox="1"/>
          <p:nvPr>
            <p:ph idx="5" type="body"/>
          </p:nvPr>
        </p:nvSpPr>
        <p:spPr>
          <a:xfrm>
            <a:off x="5023625" y="2214467"/>
            <a:ext cx="3538200" cy="826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20" name="Google Shape;320;p55"/>
          <p:cNvSpPr txBox="1"/>
          <p:nvPr>
            <p:ph idx="6" type="subTitle"/>
          </p:nvPr>
        </p:nvSpPr>
        <p:spPr>
          <a:xfrm>
            <a:off x="5023625" y="1775913"/>
            <a:ext cx="35382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21" name="Google Shape;321;p55"/>
          <p:cNvSpPr txBox="1"/>
          <p:nvPr>
            <p:ph idx="7" type="body"/>
          </p:nvPr>
        </p:nvSpPr>
        <p:spPr>
          <a:xfrm>
            <a:off x="5023625" y="3771454"/>
            <a:ext cx="3538200" cy="826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22" name="Google Shape;322;p55"/>
          <p:cNvSpPr txBox="1"/>
          <p:nvPr>
            <p:ph idx="8" type="subTitle"/>
          </p:nvPr>
        </p:nvSpPr>
        <p:spPr>
          <a:xfrm>
            <a:off x="5023625" y="3332900"/>
            <a:ext cx="35382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cap">
  <p:cSld name="TITLE_1_1_1_1_1_2_1_1">
    <p:spTree>
      <p:nvGrpSpPr>
        <p:cNvPr id="323" name="Shape 323"/>
        <p:cNvGrpSpPr/>
        <p:nvPr/>
      </p:nvGrpSpPr>
      <p:grpSpPr>
        <a:xfrm>
          <a:off x="0" y="0"/>
          <a:ext cx="0" cy="0"/>
          <a:chOff x="0" y="0"/>
          <a:chExt cx="0" cy="0"/>
        </a:xfrm>
      </p:grpSpPr>
      <p:cxnSp>
        <p:nvCxnSpPr>
          <p:cNvPr id="324" name="Google Shape;324;p56"/>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25" name="Google Shape;325;p56"/>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26" name="Google Shape;326;p56"/>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27" name="Google Shape;327;p56"/>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28" name="Google Shape;328;p56"/>
          <p:cNvSpPr txBox="1"/>
          <p:nvPr>
            <p:ph type="title"/>
          </p:nvPr>
        </p:nvSpPr>
        <p:spPr>
          <a:xfrm>
            <a:off x="146450" y="186949"/>
            <a:ext cx="4506900" cy="735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4000"/>
              <a:buFont typeface="Lexend"/>
              <a:buNone/>
              <a:defRPr sz="4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9" name="Google Shape;329;p56"/>
          <p:cNvSpPr txBox="1"/>
          <p:nvPr>
            <p:ph idx="3" type="body"/>
          </p:nvPr>
        </p:nvSpPr>
        <p:spPr>
          <a:xfrm>
            <a:off x="146450" y="2054029"/>
            <a:ext cx="3420000" cy="735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30" name="Google Shape;330;p56"/>
          <p:cNvSpPr txBox="1"/>
          <p:nvPr>
            <p:ph idx="4" type="subTitle"/>
          </p:nvPr>
        </p:nvSpPr>
        <p:spPr>
          <a:xfrm>
            <a:off x="146450" y="1615475"/>
            <a:ext cx="34236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31" name="Google Shape;331;p56"/>
          <p:cNvSpPr txBox="1"/>
          <p:nvPr>
            <p:ph idx="5" type="body"/>
          </p:nvPr>
        </p:nvSpPr>
        <p:spPr>
          <a:xfrm>
            <a:off x="146450" y="3418408"/>
            <a:ext cx="3420000" cy="735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32" name="Google Shape;332;p56"/>
          <p:cNvSpPr txBox="1"/>
          <p:nvPr>
            <p:ph idx="6" type="subTitle"/>
          </p:nvPr>
        </p:nvSpPr>
        <p:spPr>
          <a:xfrm>
            <a:off x="146450" y="2979854"/>
            <a:ext cx="34236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33" name="Google Shape;333;p56"/>
          <p:cNvSpPr txBox="1"/>
          <p:nvPr>
            <p:ph idx="7" type="body"/>
          </p:nvPr>
        </p:nvSpPr>
        <p:spPr>
          <a:xfrm>
            <a:off x="3879320" y="2054029"/>
            <a:ext cx="3420000" cy="735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34" name="Google Shape;334;p56"/>
          <p:cNvSpPr txBox="1"/>
          <p:nvPr>
            <p:ph idx="8" type="subTitle"/>
          </p:nvPr>
        </p:nvSpPr>
        <p:spPr>
          <a:xfrm>
            <a:off x="3879320" y="1615475"/>
            <a:ext cx="34236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35" name="Google Shape;335;p56"/>
          <p:cNvSpPr txBox="1"/>
          <p:nvPr>
            <p:ph idx="9" type="body"/>
          </p:nvPr>
        </p:nvSpPr>
        <p:spPr>
          <a:xfrm>
            <a:off x="3879320" y="3418408"/>
            <a:ext cx="3420000" cy="735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36" name="Google Shape;336;p56"/>
          <p:cNvSpPr txBox="1"/>
          <p:nvPr>
            <p:ph idx="13" type="subTitle"/>
          </p:nvPr>
        </p:nvSpPr>
        <p:spPr>
          <a:xfrm>
            <a:off x="3879320" y="2979854"/>
            <a:ext cx="3423600" cy="309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0"/>
              </a:spcBef>
              <a:spcAft>
                <a:spcPts val="0"/>
              </a:spcAft>
              <a:buSzPts val="1200"/>
              <a:buFont typeface="DM Sans SemiBold"/>
              <a:buNone/>
              <a:defRPr>
                <a:latin typeface="DM Sans SemiBold"/>
                <a:ea typeface="DM Sans SemiBold"/>
                <a:cs typeface="DM Sans SemiBold"/>
                <a:sym typeface="DM Sans SemiBold"/>
              </a:defRPr>
            </a:lvl2pPr>
            <a:lvl3pPr lvl="2">
              <a:spcBef>
                <a:spcPts val="0"/>
              </a:spcBef>
              <a:spcAft>
                <a:spcPts val="0"/>
              </a:spcAft>
              <a:buSzPts val="1200"/>
              <a:buFont typeface="DM Sans SemiBold"/>
              <a:buNone/>
              <a:defRPr>
                <a:latin typeface="DM Sans SemiBold"/>
                <a:ea typeface="DM Sans SemiBold"/>
                <a:cs typeface="DM Sans SemiBold"/>
                <a:sym typeface="DM Sans SemiBold"/>
              </a:defRPr>
            </a:lvl3pPr>
            <a:lvl4pPr lvl="3">
              <a:spcBef>
                <a:spcPts val="0"/>
              </a:spcBef>
              <a:spcAft>
                <a:spcPts val="0"/>
              </a:spcAft>
              <a:buSzPts val="1200"/>
              <a:buFont typeface="DM Sans SemiBold"/>
              <a:buNone/>
              <a:defRPr>
                <a:latin typeface="DM Sans SemiBold"/>
                <a:ea typeface="DM Sans SemiBold"/>
                <a:cs typeface="DM Sans SemiBold"/>
                <a:sym typeface="DM Sans SemiBold"/>
              </a:defRPr>
            </a:lvl4pPr>
            <a:lvl5pPr lvl="4">
              <a:spcBef>
                <a:spcPts val="0"/>
              </a:spcBef>
              <a:spcAft>
                <a:spcPts val="0"/>
              </a:spcAft>
              <a:buSzPts val="1200"/>
              <a:buFont typeface="DM Sans SemiBold"/>
              <a:buNone/>
              <a:defRPr>
                <a:latin typeface="DM Sans SemiBold"/>
                <a:ea typeface="DM Sans SemiBold"/>
                <a:cs typeface="DM Sans SemiBold"/>
                <a:sym typeface="DM Sans SemiBold"/>
              </a:defRPr>
            </a:lvl5pPr>
            <a:lvl6pPr lvl="5">
              <a:spcBef>
                <a:spcPts val="0"/>
              </a:spcBef>
              <a:spcAft>
                <a:spcPts val="0"/>
              </a:spcAft>
              <a:buSzPts val="1200"/>
              <a:buFont typeface="DM Sans SemiBold"/>
              <a:buNone/>
              <a:defRPr>
                <a:latin typeface="DM Sans SemiBold"/>
                <a:ea typeface="DM Sans SemiBold"/>
                <a:cs typeface="DM Sans SemiBold"/>
                <a:sym typeface="DM Sans SemiBold"/>
              </a:defRPr>
            </a:lvl6pPr>
            <a:lvl7pPr lvl="6">
              <a:spcBef>
                <a:spcPts val="0"/>
              </a:spcBef>
              <a:spcAft>
                <a:spcPts val="0"/>
              </a:spcAft>
              <a:buSzPts val="1200"/>
              <a:buFont typeface="DM Sans SemiBold"/>
              <a:buNone/>
              <a:defRPr>
                <a:latin typeface="DM Sans SemiBold"/>
                <a:ea typeface="DM Sans SemiBold"/>
                <a:cs typeface="DM Sans SemiBold"/>
                <a:sym typeface="DM Sans SemiBold"/>
              </a:defRPr>
            </a:lvl7pPr>
            <a:lvl8pPr lvl="7">
              <a:spcBef>
                <a:spcPts val="0"/>
              </a:spcBef>
              <a:spcAft>
                <a:spcPts val="0"/>
              </a:spcAft>
              <a:buSzPts val="1200"/>
              <a:buFont typeface="DM Sans SemiBold"/>
              <a:buNone/>
              <a:defRPr>
                <a:latin typeface="DM Sans SemiBold"/>
                <a:ea typeface="DM Sans SemiBold"/>
                <a:cs typeface="DM Sans SemiBold"/>
                <a:sym typeface="DM Sans SemiBold"/>
              </a:defRPr>
            </a:lvl8pPr>
            <a:lvl9pPr lvl="8">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eps">
  <p:cSld name="TITLE_1_1_1_1_1_1">
    <p:spTree>
      <p:nvGrpSpPr>
        <p:cNvPr id="337" name="Shape 337"/>
        <p:cNvGrpSpPr/>
        <p:nvPr/>
      </p:nvGrpSpPr>
      <p:grpSpPr>
        <a:xfrm>
          <a:off x="0" y="0"/>
          <a:ext cx="0" cy="0"/>
          <a:chOff x="0" y="0"/>
          <a:chExt cx="0" cy="0"/>
        </a:xfrm>
      </p:grpSpPr>
      <p:cxnSp>
        <p:nvCxnSpPr>
          <p:cNvPr id="338" name="Google Shape;338;p57"/>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39" name="Google Shape;339;p57"/>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40" name="Google Shape;340;p57"/>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41" name="Google Shape;341;p57"/>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42" name="Google Shape;342;p57"/>
          <p:cNvSpPr txBox="1"/>
          <p:nvPr>
            <p:ph idx="3" type="body"/>
          </p:nvPr>
        </p:nvSpPr>
        <p:spPr>
          <a:xfrm>
            <a:off x="538138" y="490548"/>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343" name="Google Shape;343;p57"/>
          <p:cNvSpPr txBox="1"/>
          <p:nvPr>
            <p:ph idx="4" type="body"/>
          </p:nvPr>
        </p:nvSpPr>
        <p:spPr>
          <a:xfrm>
            <a:off x="3280200" y="490548"/>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344" name="Google Shape;344;p57"/>
          <p:cNvSpPr txBox="1"/>
          <p:nvPr>
            <p:ph idx="5" type="body"/>
          </p:nvPr>
        </p:nvSpPr>
        <p:spPr>
          <a:xfrm>
            <a:off x="6025288" y="490548"/>
            <a:ext cx="2583600" cy="7356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Font typeface="DM Sans"/>
              <a:buChar char="●"/>
              <a:defRPr/>
            </a:lvl1pPr>
            <a:lvl2pPr indent="-304800" lvl="1" marL="914400" algn="ctr">
              <a:spcBef>
                <a:spcPts val="0"/>
              </a:spcBef>
              <a:spcAft>
                <a:spcPts val="0"/>
              </a:spcAft>
              <a:buSzPts val="1200"/>
              <a:buFont typeface="DM Sans"/>
              <a:buChar char="○"/>
              <a:defRPr/>
            </a:lvl2pPr>
            <a:lvl3pPr indent="-304800" lvl="2" marL="1371600" algn="ctr">
              <a:spcBef>
                <a:spcPts val="0"/>
              </a:spcBef>
              <a:spcAft>
                <a:spcPts val="0"/>
              </a:spcAft>
              <a:buSzPts val="1200"/>
              <a:buFont typeface="DM Sans"/>
              <a:buChar char="■"/>
              <a:defRPr/>
            </a:lvl3pPr>
            <a:lvl4pPr indent="-304800" lvl="3" marL="1828800" algn="ctr">
              <a:spcBef>
                <a:spcPts val="0"/>
              </a:spcBef>
              <a:spcAft>
                <a:spcPts val="0"/>
              </a:spcAft>
              <a:buSzPts val="1200"/>
              <a:buFont typeface="DM Sans"/>
              <a:buChar char="●"/>
              <a:defRPr/>
            </a:lvl4pPr>
            <a:lvl5pPr indent="-304800" lvl="4" marL="2286000" algn="ctr">
              <a:spcBef>
                <a:spcPts val="0"/>
              </a:spcBef>
              <a:spcAft>
                <a:spcPts val="0"/>
              </a:spcAft>
              <a:buSzPts val="1200"/>
              <a:buFont typeface="DM Sans"/>
              <a:buChar char="○"/>
              <a:defRPr/>
            </a:lvl5pPr>
            <a:lvl6pPr indent="-304800" lvl="5" marL="2743200" algn="ctr">
              <a:spcBef>
                <a:spcPts val="0"/>
              </a:spcBef>
              <a:spcAft>
                <a:spcPts val="0"/>
              </a:spcAft>
              <a:buSzPts val="1200"/>
              <a:buFont typeface="DM Sans"/>
              <a:buChar char="■"/>
              <a:defRPr/>
            </a:lvl6pPr>
            <a:lvl7pPr indent="-304800" lvl="6" marL="3200400" algn="ctr">
              <a:spcBef>
                <a:spcPts val="0"/>
              </a:spcBef>
              <a:spcAft>
                <a:spcPts val="0"/>
              </a:spcAft>
              <a:buSzPts val="1200"/>
              <a:buFont typeface="DM Sans"/>
              <a:buChar char="●"/>
              <a:defRPr/>
            </a:lvl7pPr>
            <a:lvl8pPr indent="-304800" lvl="7" marL="3657600" algn="ctr">
              <a:spcBef>
                <a:spcPts val="0"/>
              </a:spcBef>
              <a:spcAft>
                <a:spcPts val="0"/>
              </a:spcAft>
              <a:buSzPts val="1200"/>
              <a:buFont typeface="DM Sans"/>
              <a:buChar char="○"/>
              <a:defRPr/>
            </a:lvl8pPr>
            <a:lvl9pPr indent="-304800" lvl="8" marL="4114800" algn="ctr">
              <a:spcBef>
                <a:spcPts val="0"/>
              </a:spcBef>
              <a:spcAft>
                <a:spcPts val="0"/>
              </a:spcAft>
              <a:buSzPts val="1200"/>
              <a:buFont typeface="DM Sans"/>
              <a:buChar char="■"/>
              <a:defRPr/>
            </a:lvl9pPr>
          </a:lstStyle>
          <a:p/>
        </p:txBody>
      </p:sp>
      <p:sp>
        <p:nvSpPr>
          <p:cNvPr id="345" name="Google Shape;345;p57"/>
          <p:cNvSpPr txBox="1"/>
          <p:nvPr>
            <p:ph idx="6" type="subTitle"/>
          </p:nvPr>
        </p:nvSpPr>
        <p:spPr>
          <a:xfrm>
            <a:off x="535113" y="216218"/>
            <a:ext cx="2586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46" name="Google Shape;346;p57"/>
          <p:cNvSpPr txBox="1"/>
          <p:nvPr>
            <p:ph idx="7" type="subTitle"/>
          </p:nvPr>
        </p:nvSpPr>
        <p:spPr>
          <a:xfrm>
            <a:off x="3280200" y="216228"/>
            <a:ext cx="2583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
        <p:nvSpPr>
          <p:cNvPr id="347" name="Google Shape;347;p57"/>
          <p:cNvSpPr txBox="1"/>
          <p:nvPr>
            <p:ph idx="8" type="subTitle"/>
          </p:nvPr>
        </p:nvSpPr>
        <p:spPr>
          <a:xfrm>
            <a:off x="6025288" y="216228"/>
            <a:ext cx="2583600" cy="309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DM Sans SemiBold"/>
              <a:buNone/>
              <a:defRPr sz="1400">
                <a:latin typeface="DM Sans SemiBold"/>
                <a:ea typeface="DM Sans SemiBold"/>
                <a:cs typeface="DM Sans SemiBold"/>
                <a:sym typeface="DM Sans SemiBold"/>
              </a:defRPr>
            </a:lvl1pPr>
            <a:lvl2pPr lvl="1" algn="ctr">
              <a:spcBef>
                <a:spcPts val="0"/>
              </a:spcBef>
              <a:spcAft>
                <a:spcPts val="0"/>
              </a:spcAft>
              <a:buSzPts val="1200"/>
              <a:buFont typeface="DM Sans SemiBold"/>
              <a:buNone/>
              <a:defRPr>
                <a:latin typeface="DM Sans SemiBold"/>
                <a:ea typeface="DM Sans SemiBold"/>
                <a:cs typeface="DM Sans SemiBold"/>
                <a:sym typeface="DM Sans SemiBold"/>
              </a:defRPr>
            </a:lvl2pPr>
            <a:lvl3pPr lvl="2" algn="ctr">
              <a:spcBef>
                <a:spcPts val="0"/>
              </a:spcBef>
              <a:spcAft>
                <a:spcPts val="0"/>
              </a:spcAft>
              <a:buSzPts val="1200"/>
              <a:buFont typeface="DM Sans SemiBold"/>
              <a:buNone/>
              <a:defRPr>
                <a:latin typeface="DM Sans SemiBold"/>
                <a:ea typeface="DM Sans SemiBold"/>
                <a:cs typeface="DM Sans SemiBold"/>
                <a:sym typeface="DM Sans SemiBold"/>
              </a:defRPr>
            </a:lvl3pPr>
            <a:lvl4pPr lvl="3" algn="ctr">
              <a:spcBef>
                <a:spcPts val="0"/>
              </a:spcBef>
              <a:spcAft>
                <a:spcPts val="0"/>
              </a:spcAft>
              <a:buSzPts val="1200"/>
              <a:buFont typeface="DM Sans SemiBold"/>
              <a:buNone/>
              <a:defRPr>
                <a:latin typeface="DM Sans SemiBold"/>
                <a:ea typeface="DM Sans SemiBold"/>
                <a:cs typeface="DM Sans SemiBold"/>
                <a:sym typeface="DM Sans SemiBold"/>
              </a:defRPr>
            </a:lvl4pPr>
            <a:lvl5pPr lvl="4" algn="ctr">
              <a:spcBef>
                <a:spcPts val="0"/>
              </a:spcBef>
              <a:spcAft>
                <a:spcPts val="0"/>
              </a:spcAft>
              <a:buSzPts val="1200"/>
              <a:buFont typeface="DM Sans SemiBold"/>
              <a:buNone/>
              <a:defRPr>
                <a:latin typeface="DM Sans SemiBold"/>
                <a:ea typeface="DM Sans SemiBold"/>
                <a:cs typeface="DM Sans SemiBold"/>
                <a:sym typeface="DM Sans SemiBold"/>
              </a:defRPr>
            </a:lvl5pPr>
            <a:lvl6pPr lvl="5" algn="ctr">
              <a:spcBef>
                <a:spcPts val="0"/>
              </a:spcBef>
              <a:spcAft>
                <a:spcPts val="0"/>
              </a:spcAft>
              <a:buSzPts val="1200"/>
              <a:buFont typeface="DM Sans SemiBold"/>
              <a:buNone/>
              <a:defRPr>
                <a:latin typeface="DM Sans SemiBold"/>
                <a:ea typeface="DM Sans SemiBold"/>
                <a:cs typeface="DM Sans SemiBold"/>
                <a:sym typeface="DM Sans SemiBold"/>
              </a:defRPr>
            </a:lvl6pPr>
            <a:lvl7pPr lvl="6" algn="ctr">
              <a:spcBef>
                <a:spcPts val="0"/>
              </a:spcBef>
              <a:spcAft>
                <a:spcPts val="0"/>
              </a:spcAft>
              <a:buSzPts val="1200"/>
              <a:buFont typeface="DM Sans SemiBold"/>
              <a:buNone/>
              <a:defRPr>
                <a:latin typeface="DM Sans SemiBold"/>
                <a:ea typeface="DM Sans SemiBold"/>
                <a:cs typeface="DM Sans SemiBold"/>
                <a:sym typeface="DM Sans SemiBold"/>
              </a:defRPr>
            </a:lvl7pPr>
            <a:lvl8pPr lvl="7" algn="ctr">
              <a:spcBef>
                <a:spcPts val="0"/>
              </a:spcBef>
              <a:spcAft>
                <a:spcPts val="0"/>
              </a:spcAft>
              <a:buSzPts val="1200"/>
              <a:buFont typeface="DM Sans SemiBold"/>
              <a:buNone/>
              <a:defRPr>
                <a:latin typeface="DM Sans SemiBold"/>
                <a:ea typeface="DM Sans SemiBold"/>
                <a:cs typeface="DM Sans SemiBold"/>
                <a:sym typeface="DM Sans SemiBold"/>
              </a:defRPr>
            </a:lvl8pPr>
            <a:lvl9pPr lvl="8" algn="ctr">
              <a:spcBef>
                <a:spcPts val="0"/>
              </a:spcBef>
              <a:spcAft>
                <a:spcPts val="0"/>
              </a:spcAft>
              <a:buSzPts val="1200"/>
              <a:buFont typeface="DM Sans SemiBold"/>
              <a:buNone/>
              <a:defRPr>
                <a:latin typeface="DM Sans SemiBold"/>
                <a:ea typeface="DM Sans SemiBold"/>
                <a:cs typeface="DM Sans SemiBold"/>
                <a:sym typeface="DM Sans SemiBold"/>
              </a:defRPr>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Phone Blank">
  <p:cSld name="TITLE_1_1_1_1_1_1_1">
    <p:spTree>
      <p:nvGrpSpPr>
        <p:cNvPr id="348" name="Shape 348"/>
        <p:cNvGrpSpPr/>
        <p:nvPr/>
      </p:nvGrpSpPr>
      <p:grpSpPr>
        <a:xfrm>
          <a:off x="0" y="0"/>
          <a:ext cx="0" cy="0"/>
          <a:chOff x="0" y="0"/>
          <a:chExt cx="0" cy="0"/>
        </a:xfrm>
      </p:grpSpPr>
      <p:sp>
        <p:nvSpPr>
          <p:cNvPr id="349" name="Google Shape;349;p58"/>
          <p:cNvSpPr/>
          <p:nvPr/>
        </p:nvSpPr>
        <p:spPr>
          <a:xfrm>
            <a:off x="4830625" y="579550"/>
            <a:ext cx="3188700" cy="6824700"/>
          </a:xfrm>
          <a:prstGeom prst="roundRect">
            <a:avLst>
              <a:gd fmla="val 16566"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DM Sans"/>
              <a:ea typeface="DM Sans"/>
              <a:cs typeface="DM Sans"/>
              <a:sym typeface="DM Sans"/>
            </a:endParaRPr>
          </a:p>
        </p:txBody>
      </p:sp>
      <p:sp>
        <p:nvSpPr>
          <p:cNvPr id="350" name="Google Shape;350;p58"/>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51" name="Google Shape;351;p58"/>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52" name="Google Shape;352;p58"/>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53" name="Google Shape;353;p58"/>
          <p:cNvSpPr txBox="1"/>
          <p:nvPr>
            <p:ph type="title"/>
          </p:nvPr>
        </p:nvSpPr>
        <p:spPr>
          <a:xfrm>
            <a:off x="708600" y="1371600"/>
            <a:ext cx="3441600" cy="912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000"/>
              <a:buFont typeface="Lexend"/>
              <a:buNone/>
              <a:defRPr sz="3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4" name="Google Shape;354;p58"/>
          <p:cNvSpPr txBox="1"/>
          <p:nvPr>
            <p:ph idx="3" type="body"/>
          </p:nvPr>
        </p:nvSpPr>
        <p:spPr>
          <a:xfrm>
            <a:off x="708600" y="2414025"/>
            <a:ext cx="3294300" cy="113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sp>
        <p:nvSpPr>
          <p:cNvPr id="355" name="Google Shape;355;p58"/>
          <p:cNvSpPr/>
          <p:nvPr/>
        </p:nvSpPr>
        <p:spPr>
          <a:xfrm>
            <a:off x="4625575" y="4726725"/>
            <a:ext cx="3598800" cy="4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cxnSp>
        <p:nvCxnSpPr>
          <p:cNvPr id="356" name="Google Shape;356;p58"/>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Phone with Image">
  <p:cSld name="TITLE_1_1_1_1_1_1_1_1">
    <p:spTree>
      <p:nvGrpSpPr>
        <p:cNvPr id="357" name="Shape 357"/>
        <p:cNvGrpSpPr/>
        <p:nvPr/>
      </p:nvGrpSpPr>
      <p:grpSpPr>
        <a:xfrm>
          <a:off x="0" y="0"/>
          <a:ext cx="0" cy="0"/>
          <a:chOff x="0" y="0"/>
          <a:chExt cx="0" cy="0"/>
        </a:xfrm>
      </p:grpSpPr>
      <p:sp>
        <p:nvSpPr>
          <p:cNvPr id="358" name="Google Shape;358;p59"/>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59" name="Google Shape;359;p59"/>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60" name="Google Shape;360;p59"/>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61" name="Google Shape;361;p59"/>
          <p:cNvSpPr txBox="1"/>
          <p:nvPr>
            <p:ph type="title"/>
          </p:nvPr>
        </p:nvSpPr>
        <p:spPr>
          <a:xfrm>
            <a:off x="708600" y="1371600"/>
            <a:ext cx="3441600" cy="912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000"/>
              <a:buFont typeface="Lexend"/>
              <a:buNone/>
              <a:defRPr sz="30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2" name="Google Shape;362;p59"/>
          <p:cNvSpPr txBox="1"/>
          <p:nvPr>
            <p:ph idx="3" type="body"/>
          </p:nvPr>
        </p:nvSpPr>
        <p:spPr>
          <a:xfrm>
            <a:off x="708600" y="2414025"/>
            <a:ext cx="3294300" cy="113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DM Sans"/>
              <a:buChar char="●"/>
              <a:defRPr/>
            </a:lvl1pPr>
            <a:lvl2pPr indent="-304800" lvl="1" marL="914400">
              <a:spcBef>
                <a:spcPts val="0"/>
              </a:spcBef>
              <a:spcAft>
                <a:spcPts val="0"/>
              </a:spcAft>
              <a:buSzPts val="1200"/>
              <a:buFont typeface="DM Sans"/>
              <a:buChar char="○"/>
              <a:defRPr/>
            </a:lvl2pPr>
            <a:lvl3pPr indent="-304800" lvl="2" marL="1371600">
              <a:spcBef>
                <a:spcPts val="0"/>
              </a:spcBef>
              <a:spcAft>
                <a:spcPts val="0"/>
              </a:spcAft>
              <a:buSzPts val="1200"/>
              <a:buFont typeface="DM Sans"/>
              <a:buChar char="■"/>
              <a:defRPr/>
            </a:lvl3pPr>
            <a:lvl4pPr indent="-304800" lvl="3" marL="1828800">
              <a:spcBef>
                <a:spcPts val="0"/>
              </a:spcBef>
              <a:spcAft>
                <a:spcPts val="0"/>
              </a:spcAft>
              <a:buSzPts val="1200"/>
              <a:buFont typeface="DM Sans"/>
              <a:buChar char="●"/>
              <a:defRPr/>
            </a:lvl4pPr>
            <a:lvl5pPr indent="-304800" lvl="4" marL="2286000">
              <a:spcBef>
                <a:spcPts val="0"/>
              </a:spcBef>
              <a:spcAft>
                <a:spcPts val="0"/>
              </a:spcAft>
              <a:buSzPts val="1200"/>
              <a:buFont typeface="DM Sans"/>
              <a:buChar char="○"/>
              <a:defRPr/>
            </a:lvl5pPr>
            <a:lvl6pPr indent="-304800" lvl="5" marL="2743200">
              <a:spcBef>
                <a:spcPts val="0"/>
              </a:spcBef>
              <a:spcAft>
                <a:spcPts val="0"/>
              </a:spcAft>
              <a:buSzPts val="1200"/>
              <a:buFont typeface="DM Sans"/>
              <a:buChar char="■"/>
              <a:defRPr/>
            </a:lvl6pPr>
            <a:lvl7pPr indent="-304800" lvl="6" marL="3200400">
              <a:spcBef>
                <a:spcPts val="0"/>
              </a:spcBef>
              <a:spcAft>
                <a:spcPts val="0"/>
              </a:spcAft>
              <a:buSzPts val="1200"/>
              <a:buFont typeface="DM Sans"/>
              <a:buChar char="●"/>
              <a:defRPr/>
            </a:lvl7pPr>
            <a:lvl8pPr indent="-304800" lvl="7" marL="3657600">
              <a:spcBef>
                <a:spcPts val="0"/>
              </a:spcBef>
              <a:spcAft>
                <a:spcPts val="0"/>
              </a:spcAft>
              <a:buSzPts val="1200"/>
              <a:buFont typeface="DM Sans"/>
              <a:buChar char="○"/>
              <a:defRPr/>
            </a:lvl8pPr>
            <a:lvl9pPr indent="-304800" lvl="8" marL="4114800">
              <a:spcBef>
                <a:spcPts val="0"/>
              </a:spcBef>
              <a:spcAft>
                <a:spcPts val="0"/>
              </a:spcAft>
              <a:buSzPts val="1200"/>
              <a:buFont typeface="DM Sans"/>
              <a:buChar char="■"/>
              <a:defRPr/>
            </a:lvl9pPr>
          </a:lstStyle>
          <a:p/>
        </p:txBody>
      </p:sp>
      <p:cxnSp>
        <p:nvCxnSpPr>
          <p:cNvPr id="363" name="Google Shape;363;p59"/>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64" name="Google Shape;364;p59"/>
          <p:cNvSpPr/>
          <p:nvPr>
            <p:ph idx="4" type="pic"/>
          </p:nvPr>
        </p:nvSpPr>
        <p:spPr>
          <a:xfrm>
            <a:off x="4839625" y="589800"/>
            <a:ext cx="3169800" cy="6802500"/>
          </a:xfrm>
          <a:prstGeom prst="roundRect">
            <a:avLst>
              <a:gd fmla="val 16574" name="adj"/>
            </a:avLst>
          </a:prstGeom>
          <a:noFill/>
          <a:ln cap="flat" cmpd="sng" w="19050">
            <a:solidFill>
              <a:schemeClr val="dk1"/>
            </a:solidFill>
            <a:prstDash val="solid"/>
            <a:round/>
            <a:headEnd len="sm" w="sm" type="none"/>
            <a:tailEnd len="sm" w="sm" type="none"/>
          </a:ln>
        </p:spPr>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creen Library">
  <p:cSld name="TITLE_1_1_1_1_1_1_1_1_1">
    <p:spTree>
      <p:nvGrpSpPr>
        <p:cNvPr id="365" name="Shape 365"/>
        <p:cNvGrpSpPr/>
        <p:nvPr/>
      </p:nvGrpSpPr>
      <p:grpSpPr>
        <a:xfrm>
          <a:off x="0" y="0"/>
          <a:ext cx="0" cy="0"/>
          <a:chOff x="0" y="0"/>
          <a:chExt cx="0" cy="0"/>
        </a:xfrm>
      </p:grpSpPr>
      <p:sp>
        <p:nvSpPr>
          <p:cNvPr id="366" name="Google Shape;366;p60"/>
          <p:cNvSpPr/>
          <p:nvPr>
            <p:ph idx="2" type="pic"/>
          </p:nvPr>
        </p:nvSpPr>
        <p:spPr>
          <a:xfrm>
            <a:off x="4506725" y="1592725"/>
            <a:ext cx="4389000" cy="2724900"/>
          </a:xfrm>
          <a:prstGeom prst="roundRect">
            <a:avLst>
              <a:gd fmla="val 7298" name="adj"/>
            </a:avLst>
          </a:prstGeom>
          <a:noFill/>
          <a:ln cap="flat" cmpd="sng" w="19050">
            <a:solidFill>
              <a:schemeClr val="dk1"/>
            </a:solidFill>
            <a:prstDash val="solid"/>
            <a:round/>
            <a:headEnd len="sm" w="sm" type="none"/>
            <a:tailEnd len="sm" w="sm" type="none"/>
          </a:ln>
        </p:spPr>
      </p:sp>
      <p:sp>
        <p:nvSpPr>
          <p:cNvPr id="367" name="Google Shape;367;p60"/>
          <p:cNvSpPr/>
          <p:nvPr>
            <p:ph idx="3" type="pic"/>
          </p:nvPr>
        </p:nvSpPr>
        <p:spPr>
          <a:xfrm>
            <a:off x="2058025" y="1592725"/>
            <a:ext cx="1947600" cy="2724900"/>
          </a:xfrm>
          <a:prstGeom prst="roundRect">
            <a:avLst>
              <a:gd fmla="val 8007" name="adj"/>
            </a:avLst>
          </a:prstGeom>
          <a:noFill/>
          <a:ln cap="flat" cmpd="sng" w="19050">
            <a:solidFill>
              <a:schemeClr val="dk1"/>
            </a:solidFill>
            <a:prstDash val="solid"/>
            <a:round/>
            <a:headEnd len="sm" w="sm" type="none"/>
            <a:tailEnd len="sm" w="sm" type="none"/>
          </a:ln>
        </p:spPr>
      </p:sp>
      <p:sp>
        <p:nvSpPr>
          <p:cNvPr id="368" name="Google Shape;368;p60"/>
          <p:cNvSpPr/>
          <p:nvPr>
            <p:ph idx="4" type="pic"/>
          </p:nvPr>
        </p:nvSpPr>
        <p:spPr>
          <a:xfrm>
            <a:off x="244425" y="1592725"/>
            <a:ext cx="1312500" cy="2724900"/>
          </a:xfrm>
          <a:prstGeom prst="roundRect">
            <a:avLst>
              <a:gd fmla="val 16574" name="adj"/>
            </a:avLst>
          </a:prstGeom>
          <a:noFill/>
          <a:ln cap="flat" cmpd="sng" w="19050">
            <a:solidFill>
              <a:schemeClr val="dk1"/>
            </a:solidFill>
            <a:prstDash val="solid"/>
            <a:round/>
            <a:headEnd len="sm" w="sm" type="none"/>
            <a:tailEnd len="sm" w="sm" type="none"/>
          </a:ln>
        </p:spPr>
      </p:sp>
      <p:sp>
        <p:nvSpPr>
          <p:cNvPr id="369" name="Google Shape;369;p60"/>
          <p:cNvSpPr txBox="1"/>
          <p:nvPr/>
        </p:nvSpPr>
        <p:spPr>
          <a:xfrm>
            <a:off x="244424" y="1093100"/>
            <a:ext cx="13125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Phone</a:t>
            </a:r>
            <a:endParaRPr/>
          </a:p>
        </p:txBody>
      </p:sp>
      <p:sp>
        <p:nvSpPr>
          <p:cNvPr id="370" name="Google Shape;370;p60"/>
          <p:cNvSpPr txBox="1"/>
          <p:nvPr/>
        </p:nvSpPr>
        <p:spPr>
          <a:xfrm>
            <a:off x="2047975" y="1093100"/>
            <a:ext cx="19677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Tablet</a:t>
            </a:r>
            <a:endParaRPr/>
          </a:p>
        </p:txBody>
      </p:sp>
      <p:sp>
        <p:nvSpPr>
          <p:cNvPr id="371" name="Google Shape;371;p60"/>
          <p:cNvSpPr txBox="1"/>
          <p:nvPr/>
        </p:nvSpPr>
        <p:spPr>
          <a:xfrm>
            <a:off x="4506725" y="1093100"/>
            <a:ext cx="44100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Desktop</a:t>
            </a:r>
            <a:endParaRPr/>
          </a:p>
        </p:txBody>
      </p:sp>
      <p:cxnSp>
        <p:nvCxnSpPr>
          <p:cNvPr id="372" name="Google Shape;372;p60"/>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73" name="Google Shape;373;p60"/>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74" name="Google Shape;374;p60"/>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75" name="Google Shape;375;p60"/>
          <p:cNvSpPr txBox="1"/>
          <p:nvPr>
            <p:ph idx="5"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creen Library - No Images">
  <p:cSld name="TITLE_1_1_1_1_1_1_1_1_1_1">
    <p:spTree>
      <p:nvGrpSpPr>
        <p:cNvPr id="376" name="Shape 376"/>
        <p:cNvGrpSpPr/>
        <p:nvPr/>
      </p:nvGrpSpPr>
      <p:grpSpPr>
        <a:xfrm>
          <a:off x="0" y="0"/>
          <a:ext cx="0" cy="0"/>
          <a:chOff x="0" y="0"/>
          <a:chExt cx="0" cy="0"/>
        </a:xfrm>
      </p:grpSpPr>
      <p:sp>
        <p:nvSpPr>
          <p:cNvPr id="377" name="Google Shape;377;p61"/>
          <p:cNvSpPr txBox="1"/>
          <p:nvPr/>
        </p:nvSpPr>
        <p:spPr>
          <a:xfrm>
            <a:off x="244424" y="1093100"/>
            <a:ext cx="13125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Phone</a:t>
            </a:r>
            <a:endParaRPr/>
          </a:p>
        </p:txBody>
      </p:sp>
      <p:sp>
        <p:nvSpPr>
          <p:cNvPr id="378" name="Google Shape;378;p61"/>
          <p:cNvSpPr txBox="1"/>
          <p:nvPr/>
        </p:nvSpPr>
        <p:spPr>
          <a:xfrm>
            <a:off x="2047950" y="1093100"/>
            <a:ext cx="19677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Tablet</a:t>
            </a:r>
            <a:endParaRPr/>
          </a:p>
        </p:txBody>
      </p:sp>
      <p:sp>
        <p:nvSpPr>
          <p:cNvPr id="379" name="Google Shape;379;p61"/>
          <p:cNvSpPr txBox="1"/>
          <p:nvPr/>
        </p:nvSpPr>
        <p:spPr>
          <a:xfrm>
            <a:off x="4506675" y="1093100"/>
            <a:ext cx="4410000" cy="30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Desktop</a:t>
            </a:r>
            <a:endParaRPr/>
          </a:p>
        </p:txBody>
      </p:sp>
      <p:cxnSp>
        <p:nvCxnSpPr>
          <p:cNvPr id="380" name="Google Shape;380;p61"/>
          <p:cNvCxnSpPr/>
          <p:nvPr/>
        </p:nvCxnSpPr>
        <p:spPr>
          <a:xfrm>
            <a:off x="245938" y="4726725"/>
            <a:ext cx="8670900" cy="0"/>
          </a:xfrm>
          <a:prstGeom prst="straightConnector1">
            <a:avLst/>
          </a:prstGeom>
          <a:noFill/>
          <a:ln cap="flat" cmpd="sng" w="9525">
            <a:solidFill>
              <a:schemeClr val="dk1"/>
            </a:solidFill>
            <a:prstDash val="solid"/>
            <a:round/>
            <a:headEnd len="med" w="med" type="none"/>
            <a:tailEnd len="med" w="med" type="none"/>
          </a:ln>
        </p:spPr>
      </p:cxnSp>
      <p:sp>
        <p:nvSpPr>
          <p:cNvPr id="381" name="Google Shape;381;p61"/>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82" name="Google Shape;382;p61"/>
          <p:cNvSpPr txBox="1"/>
          <p:nvPr>
            <p:ph idx="1" type="body"/>
          </p:nvPr>
        </p:nvSpPr>
        <p:spPr>
          <a:xfrm>
            <a:off x="2657270"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383" name="Google Shape;383;p61"/>
          <p:cNvSpPr txBox="1"/>
          <p:nvPr>
            <p:ph idx="2" type="body"/>
          </p:nvPr>
        </p:nvSpPr>
        <p:spPr>
          <a:xfrm>
            <a:off x="155625" y="4726725"/>
            <a:ext cx="1492800" cy="3093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Tree>
  </p:cSld>
  <p:clrMapOvr>
    <a:masterClrMapping/>
  </p:clrMapOvr>
  <p:extLst>
    <p:ext uri="{DCECCB84-F9BA-43D5-87BE-67443E8EF086}">
      <p15:sldGuideLst>
        <p15:guide id="1" pos="154">
          <p15:clr>
            <a:srgbClr val="E46962"/>
          </p15:clr>
        </p15:guide>
        <p15:guide id="2" pos="5617">
          <p15:clr>
            <a:srgbClr val="E46962"/>
          </p15:clr>
        </p15:guide>
        <p15:guide id="3" orient="horz" pos="216">
          <p15:clr>
            <a:srgbClr val="E46962"/>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2">
    <p:spTree>
      <p:nvGrpSpPr>
        <p:cNvPr id="384" name="Shape 384"/>
        <p:cNvGrpSpPr/>
        <p:nvPr/>
      </p:nvGrpSpPr>
      <p:grpSpPr>
        <a:xfrm>
          <a:off x="0" y="0"/>
          <a:ext cx="0" cy="0"/>
          <a:chOff x="0" y="0"/>
          <a:chExt cx="0" cy="0"/>
        </a:xfrm>
      </p:grpSpPr>
      <p:sp>
        <p:nvSpPr>
          <p:cNvPr id="385" name="Google Shape;385;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7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6" name="Google Shape;386;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2.xml"/><Relationship Id="rId22" Type="http://schemas.openxmlformats.org/officeDocument/2006/relationships/slideLayout" Target="../slideLayouts/slideLayout44.xml"/><Relationship Id="rId21" Type="http://schemas.openxmlformats.org/officeDocument/2006/relationships/slideLayout" Target="../slideLayouts/slideLayout43.xml"/><Relationship Id="rId24" Type="http://schemas.openxmlformats.org/officeDocument/2006/relationships/slideLayout" Target="../slideLayouts/slideLayout46.xml"/><Relationship Id="rId23" Type="http://schemas.openxmlformats.org/officeDocument/2006/relationships/slideLayout" Target="../slideLayouts/slideLayout45.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26" Type="http://schemas.openxmlformats.org/officeDocument/2006/relationships/slideLayout" Target="../slideLayouts/slideLayout48.xml"/><Relationship Id="rId25" Type="http://schemas.openxmlformats.org/officeDocument/2006/relationships/slideLayout" Target="../slideLayouts/slideLayout47.xml"/><Relationship Id="rId28" Type="http://schemas.openxmlformats.org/officeDocument/2006/relationships/slideLayout" Target="../slideLayouts/slideLayout50.xml"/><Relationship Id="rId27" Type="http://schemas.openxmlformats.org/officeDocument/2006/relationships/slideLayout" Target="../slideLayouts/slideLayout49.xml"/><Relationship Id="rId5" Type="http://schemas.openxmlformats.org/officeDocument/2006/relationships/slideLayout" Target="../slideLayouts/slideLayout27.xml"/><Relationship Id="rId6" Type="http://schemas.openxmlformats.org/officeDocument/2006/relationships/slideLayout" Target="../slideLayouts/slideLayout28.xml"/><Relationship Id="rId29" Type="http://schemas.openxmlformats.org/officeDocument/2006/relationships/slideLayout" Target="../slideLayouts/slideLayout51.xml"/><Relationship Id="rId7" Type="http://schemas.openxmlformats.org/officeDocument/2006/relationships/slideLayout" Target="../slideLayouts/slideLayout29.xml"/><Relationship Id="rId8" Type="http://schemas.openxmlformats.org/officeDocument/2006/relationships/slideLayout" Target="../slideLayouts/slideLayout30.xml"/><Relationship Id="rId31" Type="http://schemas.openxmlformats.org/officeDocument/2006/relationships/slideLayout" Target="../slideLayouts/slideLayout53.xml"/><Relationship Id="rId30" Type="http://schemas.openxmlformats.org/officeDocument/2006/relationships/slideLayout" Target="../slideLayouts/slideLayout52.xml"/><Relationship Id="rId11" Type="http://schemas.openxmlformats.org/officeDocument/2006/relationships/slideLayout" Target="../slideLayouts/slideLayout33.xml"/><Relationship Id="rId33" Type="http://schemas.openxmlformats.org/officeDocument/2006/relationships/slideLayout" Target="../slideLayouts/slideLayout55.xml"/><Relationship Id="rId10" Type="http://schemas.openxmlformats.org/officeDocument/2006/relationships/slideLayout" Target="../slideLayouts/slideLayout32.xml"/><Relationship Id="rId32" Type="http://schemas.openxmlformats.org/officeDocument/2006/relationships/slideLayout" Target="../slideLayouts/slideLayout54.xml"/><Relationship Id="rId13" Type="http://schemas.openxmlformats.org/officeDocument/2006/relationships/slideLayout" Target="../slideLayouts/slideLayout35.xml"/><Relationship Id="rId35" Type="http://schemas.openxmlformats.org/officeDocument/2006/relationships/slideLayout" Target="../slideLayouts/slideLayout57.xml"/><Relationship Id="rId12" Type="http://schemas.openxmlformats.org/officeDocument/2006/relationships/slideLayout" Target="../slideLayouts/slideLayout34.xml"/><Relationship Id="rId34" Type="http://schemas.openxmlformats.org/officeDocument/2006/relationships/slideLayout" Target="../slideLayouts/slideLayout56.xml"/><Relationship Id="rId15" Type="http://schemas.openxmlformats.org/officeDocument/2006/relationships/slideLayout" Target="../slideLayouts/slideLayout37.xml"/><Relationship Id="rId37" Type="http://schemas.openxmlformats.org/officeDocument/2006/relationships/slideLayout" Target="../slideLayouts/slideLayout59.xml"/><Relationship Id="rId14" Type="http://schemas.openxmlformats.org/officeDocument/2006/relationships/slideLayout" Target="../slideLayouts/slideLayout36.xml"/><Relationship Id="rId36" Type="http://schemas.openxmlformats.org/officeDocument/2006/relationships/slideLayout" Target="../slideLayouts/slideLayout58.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38" Type="http://schemas.openxmlformats.org/officeDocument/2006/relationships/theme" Target="../theme/theme4.xml"/><Relationship Id="rId19" Type="http://schemas.openxmlformats.org/officeDocument/2006/relationships/slideLayout" Target="../slideLayouts/slideLayout41.xml"/><Relationship Id="rId1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7" name="Shape 97"/>
        <p:cNvGrpSpPr/>
        <p:nvPr/>
      </p:nvGrpSpPr>
      <p:grpSpPr>
        <a:xfrm>
          <a:off x="0" y="0"/>
          <a:ext cx="0" cy="0"/>
          <a:chOff x="0" y="0"/>
          <a:chExt cx="0" cy="0"/>
        </a:xfrm>
      </p:grpSpPr>
      <p:sp>
        <p:nvSpPr>
          <p:cNvPr id="98" name="Google Shape;98;p25"/>
          <p:cNvSpPr txBox="1"/>
          <p:nvPr>
            <p:ph type="title"/>
          </p:nvPr>
        </p:nvSpPr>
        <p:spPr>
          <a:xfrm>
            <a:off x="109800" y="108525"/>
            <a:ext cx="8806800" cy="22788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000"/>
              <a:buFont typeface="Lexend Medium"/>
              <a:buNone/>
              <a:defRPr sz="7000">
                <a:solidFill>
                  <a:schemeClr val="dk1"/>
                </a:solidFill>
                <a:latin typeface="Lexend Medium"/>
                <a:ea typeface="Lexend Medium"/>
                <a:cs typeface="Lexend Medium"/>
                <a:sym typeface="Lexend Medium"/>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p:txBody>
      </p:sp>
      <p:sp>
        <p:nvSpPr>
          <p:cNvPr id="99" name="Google Shape;99;p25"/>
          <p:cNvSpPr txBox="1"/>
          <p:nvPr>
            <p:ph idx="1" type="body"/>
          </p:nvPr>
        </p:nvSpPr>
        <p:spPr>
          <a:xfrm>
            <a:off x="109800" y="2829950"/>
            <a:ext cx="8520600" cy="19788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15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
        <p:nvSpPr>
          <p:cNvPr id="100" name="Google Shape;100;p25"/>
          <p:cNvSpPr txBox="1"/>
          <p:nvPr>
            <p:ph idx="12" type="sldNum"/>
          </p:nvPr>
        </p:nvSpPr>
        <p:spPr>
          <a:xfrm>
            <a:off x="8461460" y="4726725"/>
            <a:ext cx="548700" cy="3093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DM Sans"/>
                <a:ea typeface="DM Sans"/>
                <a:cs typeface="DM Sans"/>
                <a:sym typeface="DM Sans"/>
              </a:defRPr>
            </a:lvl1pPr>
            <a:lvl2pPr lvl="1" rtl="0" algn="r">
              <a:buNone/>
              <a:defRPr sz="900">
                <a:solidFill>
                  <a:schemeClr val="dk1"/>
                </a:solidFill>
                <a:latin typeface="DM Sans"/>
                <a:ea typeface="DM Sans"/>
                <a:cs typeface="DM Sans"/>
                <a:sym typeface="DM Sans"/>
              </a:defRPr>
            </a:lvl2pPr>
            <a:lvl3pPr lvl="2" rtl="0" algn="r">
              <a:buNone/>
              <a:defRPr sz="900">
                <a:solidFill>
                  <a:schemeClr val="dk1"/>
                </a:solidFill>
                <a:latin typeface="DM Sans"/>
                <a:ea typeface="DM Sans"/>
                <a:cs typeface="DM Sans"/>
                <a:sym typeface="DM Sans"/>
              </a:defRPr>
            </a:lvl3pPr>
            <a:lvl4pPr lvl="3" rtl="0" algn="r">
              <a:buNone/>
              <a:defRPr sz="900">
                <a:solidFill>
                  <a:schemeClr val="dk1"/>
                </a:solidFill>
                <a:latin typeface="DM Sans"/>
                <a:ea typeface="DM Sans"/>
                <a:cs typeface="DM Sans"/>
                <a:sym typeface="DM Sans"/>
              </a:defRPr>
            </a:lvl4pPr>
            <a:lvl5pPr lvl="4" rtl="0" algn="r">
              <a:buNone/>
              <a:defRPr sz="900">
                <a:solidFill>
                  <a:schemeClr val="dk1"/>
                </a:solidFill>
                <a:latin typeface="DM Sans"/>
                <a:ea typeface="DM Sans"/>
                <a:cs typeface="DM Sans"/>
                <a:sym typeface="DM Sans"/>
              </a:defRPr>
            </a:lvl5pPr>
            <a:lvl6pPr lvl="5" rtl="0" algn="r">
              <a:buNone/>
              <a:defRPr sz="900">
                <a:solidFill>
                  <a:schemeClr val="dk1"/>
                </a:solidFill>
                <a:latin typeface="DM Sans"/>
                <a:ea typeface="DM Sans"/>
                <a:cs typeface="DM Sans"/>
                <a:sym typeface="DM Sans"/>
              </a:defRPr>
            </a:lvl6pPr>
            <a:lvl7pPr lvl="6" rtl="0" algn="r">
              <a:buNone/>
              <a:defRPr sz="900">
                <a:solidFill>
                  <a:schemeClr val="dk1"/>
                </a:solidFill>
                <a:latin typeface="DM Sans"/>
                <a:ea typeface="DM Sans"/>
                <a:cs typeface="DM Sans"/>
                <a:sym typeface="DM Sans"/>
              </a:defRPr>
            </a:lvl7pPr>
            <a:lvl8pPr lvl="7" rtl="0" algn="r">
              <a:buNone/>
              <a:defRPr sz="900">
                <a:solidFill>
                  <a:schemeClr val="dk1"/>
                </a:solidFill>
                <a:latin typeface="DM Sans"/>
                <a:ea typeface="DM Sans"/>
                <a:cs typeface="DM Sans"/>
                <a:sym typeface="DM Sans"/>
              </a:defRPr>
            </a:lvl8pPr>
            <a:lvl9pPr lvl="8" rtl="0" algn="r">
              <a:buNone/>
              <a:defRPr sz="9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4.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4.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3.jpg"/><Relationship Id="rId9" Type="http://schemas.openxmlformats.org/officeDocument/2006/relationships/image" Target="../media/image12.png"/><Relationship Id="rId5" Type="http://schemas.openxmlformats.org/officeDocument/2006/relationships/image" Target="../media/image5.jpg"/><Relationship Id="rId6" Type="http://schemas.openxmlformats.org/officeDocument/2006/relationships/image" Target="../media/image6.png"/><Relationship Id="rId7" Type="http://schemas.openxmlformats.org/officeDocument/2006/relationships/image" Target="../media/image14.png"/><Relationship Id="rId8" Type="http://schemas.openxmlformats.org/officeDocument/2006/relationships/image" Target="../media/image9.png"/><Relationship Id="rId11" Type="http://schemas.openxmlformats.org/officeDocument/2006/relationships/image" Target="../media/image13.png"/><Relationship Id="rId10" Type="http://schemas.openxmlformats.org/officeDocument/2006/relationships/image" Target="../media/image11.png"/><Relationship Id="rId12"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19.png"/><Relationship Id="rId6"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public.tableau.com/app/profile/cheryl.phillips/viz/GSA-Properties/GSA-properties" TargetMode="Externa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ruralnewsnetwork.org/" TargetMode="External"/><Relationship Id="rId4" Type="http://schemas.openxmlformats.org/officeDocument/2006/relationships/hyperlink" Target="https://inn.org/inn-collaborations/falling-short/" TargetMode="External"/><Relationship Id="rId5" Type="http://schemas.openxmlformats.org/officeDocument/2006/relationships/hyperlink" Target="https://biglocalnews.org/content/news/2024/02/13/national-data-collaboration-nursing-homes.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9.png"/><Relationship Id="rId9" Type="http://schemas.openxmlformats.org/officeDocument/2006/relationships/image" Target="../media/image33.png"/><Relationship Id="rId5" Type="http://schemas.openxmlformats.org/officeDocument/2006/relationships/image" Target="../media/image36.png"/><Relationship Id="rId6" Type="http://schemas.openxmlformats.org/officeDocument/2006/relationships/image" Target="../media/image26.png"/><Relationship Id="rId7" Type="http://schemas.openxmlformats.org/officeDocument/2006/relationships/image" Target="../media/image28.png"/><Relationship Id="rId8" Type="http://schemas.openxmlformats.org/officeDocument/2006/relationships/image" Target="../media/image25.png"/><Relationship Id="rId10"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4.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7.png"/><Relationship Id="rId4" Type="http://schemas.openxmlformats.org/officeDocument/2006/relationships/image" Target="../media/image48.png"/><Relationship Id="rId5" Type="http://schemas.openxmlformats.org/officeDocument/2006/relationships/image" Target="../media/image37.png"/><Relationship Id="rId6" Type="http://schemas.openxmlformats.org/officeDocument/2006/relationships/image" Target="../media/image51.png"/><Relationship Id="rId7" Type="http://schemas.openxmlformats.org/officeDocument/2006/relationships/hyperlink" Target="https://www.lohud.com/story/news/education/2023/02/09/60000-kids-missing-from-nys-public-schools-since-pandemic-ap-finds/69885642007/"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biglocalnews.org/content/tools/" TargetMode="Externa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censusmapper.biglocalnews.org/#/" TargetMode="Externa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censusmapper.biglocalnews.org/#/23019" TargetMode="External"/><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1.png"/><Relationship Id="rId4" Type="http://schemas.openxmlformats.org/officeDocument/2006/relationships/hyperlink" Target="https://themarkup.org/still-loading/2023/03/02/introducing-the-united-states-place-sampler-usp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themarkup.org/still-loading/2022/10/19/dollars-to-megabits-you-may-be-paying-400-times-as-much-as-your-neighbor-for-internet-service" TargetMode="External"/><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usps.biglocalnews.org/?new" TargetMode="Externa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6.xml"/><Relationship Id="rId3" Type="http://schemas.openxmlformats.org/officeDocument/2006/relationships/image" Target="../media/image52.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65.png"/><Relationship Id="rId4" Type="http://schemas.openxmlformats.org/officeDocument/2006/relationships/image" Target="../media/image59.png"/><Relationship Id="rId5" Type="http://schemas.openxmlformats.org/officeDocument/2006/relationships/image" Target="../media/image62.png"/><Relationship Id="rId6" Type="http://schemas.openxmlformats.org/officeDocument/2006/relationships/image" Target="../media/image70.png"/><Relationship Id="rId7" Type="http://schemas.openxmlformats.org/officeDocument/2006/relationships/image" Target="../media/image64.png"/><Relationship Id="rId8" Type="http://schemas.openxmlformats.org/officeDocument/2006/relationships/image" Target="../media/image6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71.png"/><Relationship Id="rId4" Type="http://schemas.openxmlformats.org/officeDocument/2006/relationships/hyperlink" Target="http://agendawatch.org" TargetMode="External"/><Relationship Id="rId5" Type="http://schemas.openxmlformats.org/officeDocument/2006/relationships/image" Target="../media/image56.png"/><Relationship Id="rId6" Type="http://schemas.openxmlformats.org/officeDocument/2006/relationships/image" Target="../media/image63.png"/><Relationship Id="rId7" Type="http://schemas.openxmlformats.org/officeDocument/2006/relationships/image" Target="../media/image7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2.pn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4.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7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7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8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980000"/>
                </a:solidFill>
                <a:latin typeface="Raleway"/>
                <a:ea typeface="Raleway"/>
                <a:cs typeface="Raleway"/>
                <a:sym typeface="Raleway"/>
              </a:rPr>
              <a:t>Big Local News</a:t>
            </a:r>
            <a:endParaRPr>
              <a:solidFill>
                <a:srgbClr val="980000"/>
              </a:solidFill>
              <a:latin typeface="Raleway"/>
              <a:ea typeface="Raleway"/>
              <a:cs typeface="Raleway"/>
              <a:sym typeface="Raleway"/>
            </a:endParaRPr>
          </a:p>
        </p:txBody>
      </p:sp>
      <p:pic>
        <p:nvPicPr>
          <p:cNvPr id="392" name="Google Shape;392;p63"/>
          <p:cNvPicPr preferRelativeResize="0"/>
          <p:nvPr/>
        </p:nvPicPr>
        <p:blipFill>
          <a:blip r:embed="rId3">
            <a:alphaModFix/>
          </a:blip>
          <a:stretch>
            <a:fillRect/>
          </a:stretch>
        </p:blipFill>
        <p:spPr>
          <a:xfrm>
            <a:off x="3380375" y="1574150"/>
            <a:ext cx="2383250" cy="2132375"/>
          </a:xfrm>
          <a:prstGeom prst="rect">
            <a:avLst/>
          </a:prstGeom>
          <a:noFill/>
          <a:ln>
            <a:noFill/>
          </a:ln>
        </p:spPr>
      </p:pic>
      <p:sp>
        <p:nvSpPr>
          <p:cNvPr id="393" name="Google Shape;393;p63"/>
          <p:cNvSpPr txBox="1"/>
          <p:nvPr>
            <p:ph type="title"/>
          </p:nvPr>
        </p:nvSpPr>
        <p:spPr>
          <a:xfrm>
            <a:off x="311700" y="4156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777">
                <a:solidFill>
                  <a:srgbClr val="980000"/>
                </a:solidFill>
                <a:latin typeface="Raleway"/>
                <a:ea typeface="Raleway"/>
                <a:cs typeface="Raleway"/>
                <a:sym typeface="Raleway"/>
              </a:rPr>
              <a:t>biglocalnews.org</a:t>
            </a:r>
            <a:endParaRPr sz="2777">
              <a:solidFill>
                <a:srgbClr val="980000"/>
              </a:solidFill>
              <a:latin typeface="Raleway"/>
              <a:ea typeface="Raleway"/>
              <a:cs typeface="Raleway"/>
              <a:sym typeface="Raleway"/>
            </a:endParaRPr>
          </a:p>
          <a:p>
            <a:pPr indent="0" lvl="0" marL="0" rtl="0" algn="ctr">
              <a:spcBef>
                <a:spcPts val="0"/>
              </a:spcBef>
              <a:spcAft>
                <a:spcPts val="0"/>
              </a:spcAft>
              <a:buNone/>
            </a:pPr>
            <a:r>
              <a:rPr lang="en" sz="2777">
                <a:solidFill>
                  <a:srgbClr val="980000"/>
                </a:solidFill>
                <a:latin typeface="Raleway"/>
                <a:ea typeface="Raleway"/>
                <a:cs typeface="Raleway"/>
                <a:sym typeface="Raleway"/>
              </a:rPr>
              <a:t>@BigLocalNews</a:t>
            </a:r>
            <a:endParaRPr sz="2777">
              <a:solidFill>
                <a:srgbClr val="980000"/>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64"/>
          <p:cNvPicPr preferRelativeResize="0"/>
          <p:nvPr/>
        </p:nvPicPr>
        <p:blipFill>
          <a:blip r:embed="rId3">
            <a:alphaModFix/>
          </a:blip>
          <a:stretch>
            <a:fillRect/>
          </a:stretch>
        </p:blipFill>
        <p:spPr>
          <a:xfrm>
            <a:off x="5219700" y="371475"/>
            <a:ext cx="2790604" cy="4206012"/>
          </a:xfrm>
          <a:prstGeom prst="rect">
            <a:avLst/>
          </a:prstGeom>
          <a:noFill/>
          <a:ln>
            <a:noFill/>
          </a:ln>
        </p:spPr>
      </p:pic>
      <p:sp>
        <p:nvSpPr>
          <p:cNvPr id="399" name="Google Shape;399;p64"/>
          <p:cNvSpPr txBox="1"/>
          <p:nvPr/>
        </p:nvSpPr>
        <p:spPr>
          <a:xfrm>
            <a:off x="223100" y="3869375"/>
            <a:ext cx="58194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900">
                <a:solidFill>
                  <a:srgbClr val="8B1D22"/>
                </a:solidFill>
                <a:latin typeface="Roboto Slab"/>
                <a:ea typeface="Roboto Slab"/>
                <a:cs typeface="Roboto Slab"/>
                <a:sym typeface="Roboto Slab"/>
              </a:rPr>
              <a:t>Big Local News</a:t>
            </a:r>
            <a:endParaRPr b="1" sz="3900">
              <a:solidFill>
                <a:srgbClr val="8B1D22"/>
              </a:solidFill>
              <a:latin typeface="Roboto Slab"/>
              <a:ea typeface="Roboto Slab"/>
              <a:cs typeface="Roboto Slab"/>
              <a:sym typeface="Roboto Slab"/>
            </a:endParaRPr>
          </a:p>
        </p:txBody>
      </p:sp>
      <p:sp>
        <p:nvSpPr>
          <p:cNvPr id="400" name="Google Shape;400;p64"/>
          <p:cNvSpPr txBox="1"/>
          <p:nvPr/>
        </p:nvSpPr>
        <p:spPr>
          <a:xfrm>
            <a:off x="223100" y="334525"/>
            <a:ext cx="4059900" cy="1708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000">
                <a:solidFill>
                  <a:srgbClr val="8B1D22"/>
                </a:solidFill>
                <a:latin typeface="Source Sans Pro"/>
                <a:ea typeface="Source Sans Pro"/>
                <a:cs typeface="Source Sans Pro"/>
                <a:sym typeface="Source Sans Pro"/>
              </a:rPr>
              <a:t>E</a:t>
            </a:r>
            <a:r>
              <a:rPr lang="en" sz="3000">
                <a:solidFill>
                  <a:srgbClr val="8B1D22"/>
                </a:solidFill>
                <a:latin typeface="Source Sans Pro"/>
                <a:ea typeface="Source Sans Pro"/>
                <a:cs typeface="Source Sans Pro"/>
                <a:sym typeface="Source Sans Pro"/>
              </a:rPr>
              <a:t>mpowering journalists with data, tools and collaborations</a:t>
            </a:r>
            <a:endParaRPr sz="3000">
              <a:solidFill>
                <a:srgbClr val="8B1D22"/>
              </a:solidFill>
              <a:latin typeface="Source Sans Pro"/>
              <a:ea typeface="Source Sans Pro"/>
              <a:cs typeface="Source Sans Pro"/>
              <a:sym typeface="Source Sans Pro"/>
            </a:endParaRPr>
          </a:p>
        </p:txBody>
      </p:sp>
      <p:grpSp>
        <p:nvGrpSpPr>
          <p:cNvPr id="401" name="Google Shape;401;p64"/>
          <p:cNvGrpSpPr/>
          <p:nvPr/>
        </p:nvGrpSpPr>
        <p:grpSpPr>
          <a:xfrm>
            <a:off x="5721811" y="3225814"/>
            <a:ext cx="3433024" cy="1784392"/>
            <a:chOff x="5486400" y="2948860"/>
            <a:chExt cx="3657600" cy="1919940"/>
          </a:xfrm>
        </p:grpSpPr>
        <p:pic>
          <p:nvPicPr>
            <p:cNvPr id="402" name="Google Shape;402;p64"/>
            <p:cNvPicPr preferRelativeResize="0"/>
            <p:nvPr/>
          </p:nvPicPr>
          <p:blipFill>
            <a:blip r:embed="rId4">
              <a:alphaModFix/>
            </a:blip>
            <a:stretch>
              <a:fillRect/>
            </a:stretch>
          </p:blipFill>
          <p:spPr>
            <a:xfrm>
              <a:off x="7924799" y="2948860"/>
              <a:ext cx="1219201" cy="940745"/>
            </a:xfrm>
            <a:prstGeom prst="rect">
              <a:avLst/>
            </a:prstGeom>
            <a:noFill/>
            <a:ln>
              <a:noFill/>
            </a:ln>
          </p:spPr>
        </p:pic>
        <p:pic>
          <p:nvPicPr>
            <p:cNvPr id="403" name="Google Shape;403;p64"/>
            <p:cNvPicPr preferRelativeResize="0"/>
            <p:nvPr/>
          </p:nvPicPr>
          <p:blipFill>
            <a:blip r:embed="rId4">
              <a:alphaModFix/>
            </a:blip>
            <a:stretch>
              <a:fillRect/>
            </a:stretch>
          </p:blipFill>
          <p:spPr>
            <a:xfrm>
              <a:off x="8534400" y="3889605"/>
              <a:ext cx="609600" cy="489598"/>
            </a:xfrm>
            <a:prstGeom prst="rect">
              <a:avLst/>
            </a:prstGeom>
            <a:noFill/>
            <a:ln>
              <a:noFill/>
            </a:ln>
          </p:spPr>
        </p:pic>
        <p:pic>
          <p:nvPicPr>
            <p:cNvPr id="404" name="Google Shape;404;p64"/>
            <p:cNvPicPr preferRelativeResize="0"/>
            <p:nvPr/>
          </p:nvPicPr>
          <p:blipFill>
            <a:blip r:embed="rId4">
              <a:alphaModFix/>
            </a:blip>
            <a:stretch>
              <a:fillRect/>
            </a:stretch>
          </p:blipFill>
          <p:spPr>
            <a:xfrm>
              <a:off x="7924800" y="3889605"/>
              <a:ext cx="609600" cy="489598"/>
            </a:xfrm>
            <a:prstGeom prst="rect">
              <a:avLst/>
            </a:prstGeom>
            <a:noFill/>
            <a:ln>
              <a:noFill/>
            </a:ln>
          </p:spPr>
        </p:pic>
        <p:pic>
          <p:nvPicPr>
            <p:cNvPr id="405" name="Google Shape;405;p64"/>
            <p:cNvPicPr preferRelativeResize="0"/>
            <p:nvPr/>
          </p:nvPicPr>
          <p:blipFill>
            <a:blip r:embed="rId4">
              <a:alphaModFix/>
            </a:blip>
            <a:stretch>
              <a:fillRect/>
            </a:stretch>
          </p:blipFill>
          <p:spPr>
            <a:xfrm>
              <a:off x="8534400" y="4379202"/>
              <a:ext cx="609600" cy="489598"/>
            </a:xfrm>
            <a:prstGeom prst="rect">
              <a:avLst/>
            </a:prstGeom>
            <a:noFill/>
            <a:ln>
              <a:noFill/>
            </a:ln>
          </p:spPr>
        </p:pic>
        <p:pic>
          <p:nvPicPr>
            <p:cNvPr id="406" name="Google Shape;406;p64"/>
            <p:cNvPicPr preferRelativeResize="0"/>
            <p:nvPr/>
          </p:nvPicPr>
          <p:blipFill>
            <a:blip r:embed="rId4">
              <a:alphaModFix/>
            </a:blip>
            <a:stretch>
              <a:fillRect/>
            </a:stretch>
          </p:blipFill>
          <p:spPr>
            <a:xfrm>
              <a:off x="7924800" y="4379202"/>
              <a:ext cx="609600" cy="489598"/>
            </a:xfrm>
            <a:prstGeom prst="rect">
              <a:avLst/>
            </a:prstGeom>
            <a:noFill/>
            <a:ln>
              <a:noFill/>
            </a:ln>
          </p:spPr>
        </p:pic>
        <p:pic>
          <p:nvPicPr>
            <p:cNvPr id="407" name="Google Shape;407;p64"/>
            <p:cNvPicPr preferRelativeResize="0"/>
            <p:nvPr/>
          </p:nvPicPr>
          <p:blipFill>
            <a:blip r:embed="rId4">
              <a:alphaModFix/>
            </a:blip>
            <a:stretch>
              <a:fillRect/>
            </a:stretch>
          </p:blipFill>
          <p:spPr>
            <a:xfrm>
              <a:off x="6705600" y="2948860"/>
              <a:ext cx="1219201" cy="940745"/>
            </a:xfrm>
            <a:prstGeom prst="rect">
              <a:avLst/>
            </a:prstGeom>
            <a:noFill/>
            <a:ln>
              <a:noFill/>
            </a:ln>
          </p:spPr>
        </p:pic>
        <p:pic>
          <p:nvPicPr>
            <p:cNvPr id="408" name="Google Shape;408;p64"/>
            <p:cNvPicPr preferRelativeResize="0"/>
            <p:nvPr/>
          </p:nvPicPr>
          <p:blipFill>
            <a:blip r:embed="rId4">
              <a:alphaModFix/>
            </a:blip>
            <a:stretch>
              <a:fillRect/>
            </a:stretch>
          </p:blipFill>
          <p:spPr>
            <a:xfrm>
              <a:off x="5486400" y="2948860"/>
              <a:ext cx="1219201" cy="940745"/>
            </a:xfrm>
            <a:prstGeom prst="rect">
              <a:avLst/>
            </a:prstGeom>
            <a:noFill/>
            <a:ln>
              <a:noFill/>
            </a:ln>
          </p:spPr>
        </p:pic>
        <p:pic>
          <p:nvPicPr>
            <p:cNvPr id="409" name="Google Shape;409;p64"/>
            <p:cNvPicPr preferRelativeResize="0"/>
            <p:nvPr/>
          </p:nvPicPr>
          <p:blipFill>
            <a:blip r:embed="rId4">
              <a:alphaModFix/>
            </a:blip>
            <a:stretch>
              <a:fillRect/>
            </a:stretch>
          </p:blipFill>
          <p:spPr>
            <a:xfrm>
              <a:off x="6705600" y="3928055"/>
              <a:ext cx="1219201" cy="940745"/>
            </a:xfrm>
            <a:prstGeom prst="rect">
              <a:avLst/>
            </a:prstGeom>
            <a:noFill/>
            <a:ln>
              <a:noFill/>
            </a:ln>
          </p:spPr>
        </p:pic>
        <p:pic>
          <p:nvPicPr>
            <p:cNvPr id="410" name="Google Shape;410;p64"/>
            <p:cNvPicPr preferRelativeResize="0"/>
            <p:nvPr/>
          </p:nvPicPr>
          <p:blipFill>
            <a:blip r:embed="rId4">
              <a:alphaModFix/>
            </a:blip>
            <a:stretch>
              <a:fillRect/>
            </a:stretch>
          </p:blipFill>
          <p:spPr>
            <a:xfrm>
              <a:off x="5486400" y="3928055"/>
              <a:ext cx="1219201" cy="940745"/>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5"/>
          <p:cNvSpPr txBox="1"/>
          <p:nvPr/>
        </p:nvSpPr>
        <p:spPr>
          <a:xfrm>
            <a:off x="299300" y="371475"/>
            <a:ext cx="4059900" cy="1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000">
                <a:solidFill>
                  <a:srgbClr val="8B1D22"/>
                </a:solidFill>
                <a:latin typeface="Source Sans Pro"/>
                <a:ea typeface="Source Sans Pro"/>
                <a:cs typeface="Source Sans Pro"/>
                <a:sym typeface="Source Sans Pro"/>
              </a:rPr>
              <a:t>Based on campus</a:t>
            </a:r>
            <a:endParaRPr sz="3000">
              <a:solidFill>
                <a:srgbClr val="8B1D22"/>
              </a:solidFill>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3000">
                <a:solidFill>
                  <a:srgbClr val="8B1D22"/>
                </a:solidFill>
                <a:latin typeface="Source Sans Pro"/>
                <a:ea typeface="Source Sans Pro"/>
                <a:cs typeface="Source Sans Pro"/>
                <a:sym typeface="Source Sans Pro"/>
              </a:rPr>
              <a:t>at Stanford University</a:t>
            </a:r>
            <a:endParaRPr sz="3000">
              <a:solidFill>
                <a:srgbClr val="8B1D22"/>
              </a:solidFill>
              <a:latin typeface="Source Sans Pro"/>
              <a:ea typeface="Source Sans Pro"/>
              <a:cs typeface="Source Sans Pro"/>
              <a:sym typeface="Source Sans Pro"/>
            </a:endParaRPr>
          </a:p>
        </p:txBody>
      </p:sp>
      <p:pic>
        <p:nvPicPr>
          <p:cNvPr id="416" name="Google Shape;416;p65"/>
          <p:cNvPicPr preferRelativeResize="0"/>
          <p:nvPr/>
        </p:nvPicPr>
        <p:blipFill>
          <a:blip r:embed="rId3">
            <a:alphaModFix/>
          </a:blip>
          <a:stretch>
            <a:fillRect/>
          </a:stretch>
        </p:blipFill>
        <p:spPr>
          <a:xfrm>
            <a:off x="5219700" y="371475"/>
            <a:ext cx="2879485" cy="4340951"/>
          </a:xfrm>
          <a:prstGeom prst="rect">
            <a:avLst/>
          </a:prstGeom>
          <a:noFill/>
          <a:ln>
            <a:noFill/>
          </a:ln>
        </p:spPr>
      </p:pic>
      <p:pic>
        <p:nvPicPr>
          <p:cNvPr id="417" name="Google Shape;417;p65"/>
          <p:cNvPicPr preferRelativeResize="0"/>
          <p:nvPr/>
        </p:nvPicPr>
        <p:blipFill>
          <a:blip r:embed="rId4">
            <a:alphaModFix/>
          </a:blip>
          <a:stretch>
            <a:fillRect/>
          </a:stretch>
        </p:blipFill>
        <p:spPr>
          <a:xfrm>
            <a:off x="413600" y="4019550"/>
            <a:ext cx="2590575" cy="540475"/>
          </a:xfrm>
          <a:prstGeom prst="rect">
            <a:avLst/>
          </a:prstGeom>
          <a:noFill/>
          <a:ln>
            <a:noFill/>
          </a:ln>
        </p:spPr>
      </p:pic>
      <p:pic>
        <p:nvPicPr>
          <p:cNvPr id="418" name="Google Shape;418;p65"/>
          <p:cNvPicPr preferRelativeResize="0"/>
          <p:nvPr/>
        </p:nvPicPr>
        <p:blipFill>
          <a:blip r:embed="rId5">
            <a:alphaModFix/>
          </a:blip>
          <a:stretch>
            <a:fillRect/>
          </a:stretch>
        </p:blipFill>
        <p:spPr>
          <a:xfrm>
            <a:off x="6015425" y="2819550"/>
            <a:ext cx="3128575" cy="2083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6"/>
          <p:cNvSpPr txBox="1"/>
          <p:nvPr/>
        </p:nvSpPr>
        <p:spPr>
          <a:xfrm>
            <a:off x="5908236" y="653975"/>
            <a:ext cx="37977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Faculty, students and</a:t>
            </a:r>
            <a:endParaRPr sz="2000">
              <a:solidFill>
                <a:srgbClr val="8B1D22"/>
              </a:solidFill>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professionals</a:t>
            </a:r>
            <a:endParaRPr sz="2000">
              <a:solidFill>
                <a:srgbClr val="8B1D22"/>
              </a:solidFill>
              <a:latin typeface="Source Sans Pro"/>
              <a:ea typeface="Source Sans Pro"/>
              <a:cs typeface="Source Sans Pro"/>
              <a:sym typeface="Source Sans Pro"/>
            </a:endParaRPr>
          </a:p>
        </p:txBody>
      </p:sp>
      <p:sp>
        <p:nvSpPr>
          <p:cNvPr id="424" name="Google Shape;424;p66"/>
          <p:cNvSpPr txBox="1"/>
          <p:nvPr/>
        </p:nvSpPr>
        <p:spPr>
          <a:xfrm>
            <a:off x="5890350" y="230825"/>
            <a:ext cx="3797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solidFill>
                  <a:srgbClr val="8B1D22"/>
                </a:solidFill>
                <a:latin typeface="Roboto Slab"/>
                <a:ea typeface="Roboto Slab"/>
                <a:cs typeface="Roboto Slab"/>
                <a:sym typeface="Roboto Slab"/>
              </a:rPr>
              <a:t>Who we are</a:t>
            </a:r>
            <a:endParaRPr b="1" sz="2600">
              <a:solidFill>
                <a:srgbClr val="8B1D22"/>
              </a:solidFill>
              <a:latin typeface="Roboto Slab"/>
              <a:ea typeface="Roboto Slab"/>
              <a:cs typeface="Roboto Slab"/>
              <a:sym typeface="Roboto Slab"/>
            </a:endParaRPr>
          </a:p>
        </p:txBody>
      </p:sp>
      <p:pic>
        <p:nvPicPr>
          <p:cNvPr id="425" name="Google Shape;425;p66"/>
          <p:cNvPicPr preferRelativeResize="0"/>
          <p:nvPr/>
        </p:nvPicPr>
        <p:blipFill>
          <a:blip r:embed="rId3">
            <a:alphaModFix/>
          </a:blip>
          <a:stretch>
            <a:fillRect/>
          </a:stretch>
        </p:blipFill>
        <p:spPr>
          <a:xfrm>
            <a:off x="1910725" y="379575"/>
            <a:ext cx="1610261" cy="1449225"/>
          </a:xfrm>
          <a:prstGeom prst="rect">
            <a:avLst/>
          </a:prstGeom>
          <a:noFill/>
          <a:ln>
            <a:noFill/>
          </a:ln>
        </p:spPr>
      </p:pic>
      <p:pic>
        <p:nvPicPr>
          <p:cNvPr id="426" name="Google Shape;426;p66"/>
          <p:cNvPicPr preferRelativeResize="0"/>
          <p:nvPr/>
        </p:nvPicPr>
        <p:blipFill rotWithShape="1">
          <a:blip r:embed="rId4">
            <a:alphaModFix/>
          </a:blip>
          <a:srcRect b="4995" l="0" r="0" t="5004"/>
          <a:stretch/>
        </p:blipFill>
        <p:spPr>
          <a:xfrm>
            <a:off x="307275" y="1828800"/>
            <a:ext cx="1610250" cy="1449200"/>
          </a:xfrm>
          <a:prstGeom prst="rect">
            <a:avLst/>
          </a:prstGeom>
          <a:noFill/>
          <a:ln>
            <a:noFill/>
          </a:ln>
        </p:spPr>
      </p:pic>
      <p:pic>
        <p:nvPicPr>
          <p:cNvPr id="427" name="Google Shape;427;p66"/>
          <p:cNvPicPr preferRelativeResize="0"/>
          <p:nvPr/>
        </p:nvPicPr>
        <p:blipFill>
          <a:blip r:embed="rId5">
            <a:alphaModFix/>
          </a:blip>
          <a:stretch>
            <a:fillRect/>
          </a:stretch>
        </p:blipFill>
        <p:spPr>
          <a:xfrm>
            <a:off x="1876300" y="1828766"/>
            <a:ext cx="1610250" cy="1449259"/>
          </a:xfrm>
          <a:prstGeom prst="rect">
            <a:avLst/>
          </a:prstGeom>
          <a:noFill/>
          <a:ln>
            <a:noFill/>
          </a:ln>
        </p:spPr>
      </p:pic>
      <p:pic>
        <p:nvPicPr>
          <p:cNvPr id="428" name="Google Shape;428;p66"/>
          <p:cNvPicPr preferRelativeResize="0"/>
          <p:nvPr/>
        </p:nvPicPr>
        <p:blipFill>
          <a:blip r:embed="rId6">
            <a:alphaModFix/>
          </a:blip>
          <a:stretch>
            <a:fillRect/>
          </a:stretch>
        </p:blipFill>
        <p:spPr>
          <a:xfrm rot="5400000">
            <a:off x="7377700" y="3377200"/>
            <a:ext cx="1766300" cy="1766300"/>
          </a:xfrm>
          <a:prstGeom prst="rect">
            <a:avLst/>
          </a:prstGeom>
          <a:noFill/>
          <a:ln>
            <a:noFill/>
          </a:ln>
        </p:spPr>
      </p:pic>
      <p:pic>
        <p:nvPicPr>
          <p:cNvPr id="429" name="Google Shape;429;p66"/>
          <p:cNvPicPr preferRelativeResize="0"/>
          <p:nvPr/>
        </p:nvPicPr>
        <p:blipFill>
          <a:blip r:embed="rId7">
            <a:alphaModFix/>
          </a:blip>
          <a:stretch>
            <a:fillRect/>
          </a:stretch>
        </p:blipFill>
        <p:spPr>
          <a:xfrm>
            <a:off x="307275" y="375049"/>
            <a:ext cx="1667350" cy="1453751"/>
          </a:xfrm>
          <a:prstGeom prst="rect">
            <a:avLst/>
          </a:prstGeom>
          <a:noFill/>
          <a:ln>
            <a:noFill/>
          </a:ln>
        </p:spPr>
      </p:pic>
      <p:pic>
        <p:nvPicPr>
          <p:cNvPr id="430" name="Google Shape;430;p66" title="Screenshot 2025-03-28 at 7.56.43 AM.png"/>
          <p:cNvPicPr preferRelativeResize="0"/>
          <p:nvPr/>
        </p:nvPicPr>
        <p:blipFill>
          <a:blip r:embed="rId8">
            <a:alphaModFix/>
          </a:blip>
          <a:stretch>
            <a:fillRect/>
          </a:stretch>
        </p:blipFill>
        <p:spPr>
          <a:xfrm>
            <a:off x="307275" y="3278025"/>
            <a:ext cx="1610250" cy="1397929"/>
          </a:xfrm>
          <a:prstGeom prst="rect">
            <a:avLst/>
          </a:prstGeom>
          <a:noFill/>
          <a:ln>
            <a:noFill/>
          </a:ln>
        </p:spPr>
      </p:pic>
      <p:pic>
        <p:nvPicPr>
          <p:cNvPr id="431" name="Google Shape;431;p66" title="Screenshot 2025-03-28 at 7.50.57 AM.png"/>
          <p:cNvPicPr preferRelativeResize="0"/>
          <p:nvPr/>
        </p:nvPicPr>
        <p:blipFill>
          <a:blip r:embed="rId9">
            <a:alphaModFix/>
          </a:blip>
          <a:stretch>
            <a:fillRect/>
          </a:stretch>
        </p:blipFill>
        <p:spPr>
          <a:xfrm>
            <a:off x="3451725" y="354221"/>
            <a:ext cx="1575425" cy="1499917"/>
          </a:xfrm>
          <a:prstGeom prst="rect">
            <a:avLst/>
          </a:prstGeom>
          <a:noFill/>
          <a:ln>
            <a:noFill/>
          </a:ln>
        </p:spPr>
      </p:pic>
      <p:pic>
        <p:nvPicPr>
          <p:cNvPr id="432" name="Google Shape;432;p66" title="Screenshot 2025-03-28 at 7.51.04 AM.png"/>
          <p:cNvPicPr preferRelativeResize="0"/>
          <p:nvPr/>
        </p:nvPicPr>
        <p:blipFill>
          <a:blip r:embed="rId10">
            <a:alphaModFix/>
          </a:blip>
          <a:stretch>
            <a:fillRect/>
          </a:stretch>
        </p:blipFill>
        <p:spPr>
          <a:xfrm>
            <a:off x="1876300" y="3278025"/>
            <a:ext cx="1575434" cy="1397925"/>
          </a:xfrm>
          <a:prstGeom prst="rect">
            <a:avLst/>
          </a:prstGeom>
          <a:noFill/>
          <a:ln>
            <a:noFill/>
          </a:ln>
        </p:spPr>
      </p:pic>
      <p:pic>
        <p:nvPicPr>
          <p:cNvPr id="433" name="Google Shape;433;p66" title="Screenshot 2025-03-28 at 7.58.49 AM.png"/>
          <p:cNvPicPr preferRelativeResize="0"/>
          <p:nvPr/>
        </p:nvPicPr>
        <p:blipFill>
          <a:blip r:embed="rId11">
            <a:alphaModFix/>
          </a:blip>
          <a:stretch>
            <a:fillRect/>
          </a:stretch>
        </p:blipFill>
        <p:spPr>
          <a:xfrm>
            <a:off x="3684024" y="3252388"/>
            <a:ext cx="1383306" cy="1449200"/>
          </a:xfrm>
          <a:prstGeom prst="rect">
            <a:avLst/>
          </a:prstGeom>
          <a:noFill/>
          <a:ln>
            <a:noFill/>
          </a:ln>
        </p:spPr>
      </p:pic>
      <p:pic>
        <p:nvPicPr>
          <p:cNvPr id="434" name="Google Shape;434;p66"/>
          <p:cNvPicPr preferRelativeResize="0"/>
          <p:nvPr/>
        </p:nvPicPr>
        <p:blipFill>
          <a:blip r:embed="rId12">
            <a:alphaModFix/>
          </a:blip>
          <a:stretch>
            <a:fillRect/>
          </a:stretch>
        </p:blipFill>
        <p:spPr>
          <a:xfrm>
            <a:off x="3457075" y="1828800"/>
            <a:ext cx="1610250" cy="144923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4200">
                <a:solidFill>
                  <a:srgbClr val="980000"/>
                </a:solidFill>
                <a:latin typeface="Raleway"/>
                <a:ea typeface="Raleway"/>
                <a:cs typeface="Raleway"/>
                <a:sym typeface="Raleway"/>
              </a:rPr>
              <a:t>Big Local News</a:t>
            </a:r>
            <a:endParaRPr sz="4200">
              <a:solidFill>
                <a:srgbClr val="980000"/>
              </a:solidFill>
              <a:latin typeface="Raleway"/>
              <a:ea typeface="Raleway"/>
              <a:cs typeface="Raleway"/>
              <a:sym typeface="Raleway"/>
            </a:endParaRPr>
          </a:p>
        </p:txBody>
      </p:sp>
      <p:sp>
        <p:nvSpPr>
          <p:cNvPr id="440" name="Google Shape;440;p67"/>
          <p:cNvSpPr txBox="1"/>
          <p:nvPr/>
        </p:nvSpPr>
        <p:spPr>
          <a:xfrm>
            <a:off x="360600" y="798175"/>
            <a:ext cx="8422800" cy="354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t/>
            </a:r>
            <a:endParaRPr sz="2600">
              <a:latin typeface="Roboto"/>
              <a:ea typeface="Roboto"/>
              <a:cs typeface="Roboto"/>
              <a:sym typeface="Roboto"/>
            </a:endParaRPr>
          </a:p>
          <a:p>
            <a:pPr indent="-381000" lvl="0" marL="457200" marR="0" rtl="0" algn="l">
              <a:lnSpc>
                <a:spcPct val="100000"/>
              </a:lnSpc>
              <a:spcBef>
                <a:spcPts val="0"/>
              </a:spcBef>
              <a:spcAft>
                <a:spcPts val="0"/>
              </a:spcAft>
              <a:buSzPts val="2400"/>
              <a:buFont typeface="Raleway"/>
              <a:buChar char="●"/>
            </a:pPr>
            <a:r>
              <a:rPr lang="en" sz="2400">
                <a:latin typeface="Raleway"/>
                <a:ea typeface="Raleway"/>
                <a:cs typeface="Raleway"/>
                <a:sym typeface="Raleway"/>
              </a:rPr>
              <a:t>Platforms to share data and collaborate on news projects</a:t>
            </a:r>
            <a:endParaRPr sz="2400">
              <a:latin typeface="Raleway"/>
              <a:ea typeface="Raleway"/>
              <a:cs typeface="Raleway"/>
              <a:sym typeface="Raleway"/>
            </a:endParaRPr>
          </a:p>
          <a:p>
            <a:pPr indent="-381000" lvl="0" marL="457200" marR="0" rtl="0" algn="l">
              <a:lnSpc>
                <a:spcPct val="100000"/>
              </a:lnSpc>
              <a:spcBef>
                <a:spcPts val="0"/>
              </a:spcBef>
              <a:spcAft>
                <a:spcPts val="0"/>
              </a:spcAft>
              <a:buClr>
                <a:srgbClr val="980000"/>
              </a:buClr>
              <a:buSzPts val="2400"/>
              <a:buFont typeface="Raleway"/>
              <a:buChar char="●"/>
            </a:pPr>
            <a:r>
              <a:rPr lang="en" sz="2400">
                <a:solidFill>
                  <a:srgbClr val="980000"/>
                </a:solidFill>
                <a:latin typeface="Raleway"/>
                <a:ea typeface="Raleway"/>
                <a:cs typeface="Raleway"/>
                <a:sym typeface="Raleway"/>
              </a:rPr>
              <a:t>Collects local data to discover the regional or national patterns</a:t>
            </a:r>
            <a:endParaRPr sz="2400">
              <a:solidFill>
                <a:srgbClr val="980000"/>
              </a:solidFill>
              <a:latin typeface="Raleway"/>
              <a:ea typeface="Raleway"/>
              <a:cs typeface="Raleway"/>
              <a:sym typeface="Raleway"/>
            </a:endParaRPr>
          </a:p>
          <a:p>
            <a:pPr indent="-381000" lvl="0" marL="457200" marR="0" rtl="0" algn="l">
              <a:lnSpc>
                <a:spcPct val="100000"/>
              </a:lnSpc>
              <a:spcBef>
                <a:spcPts val="0"/>
              </a:spcBef>
              <a:spcAft>
                <a:spcPts val="0"/>
              </a:spcAft>
              <a:buSzPts val="2400"/>
              <a:buFont typeface="Raleway"/>
              <a:buChar char="●"/>
            </a:pPr>
            <a:r>
              <a:rPr lang="en" sz="2400">
                <a:latin typeface="Raleway"/>
                <a:ea typeface="Raleway"/>
                <a:cs typeface="Raleway"/>
                <a:sym typeface="Raleway"/>
              </a:rPr>
              <a:t>Goes after data sets that are hard to obtain because they’re kept in disparate, scattered locations by multiple jurisdictions</a:t>
            </a:r>
            <a:endParaRPr sz="2400">
              <a:latin typeface="Raleway"/>
              <a:ea typeface="Raleway"/>
              <a:cs typeface="Raleway"/>
              <a:sym typeface="Raleway"/>
            </a:endParaRPr>
          </a:p>
          <a:p>
            <a:pPr indent="-381000" lvl="0" marL="457200" marR="0" rtl="0" algn="l">
              <a:lnSpc>
                <a:spcPct val="100000"/>
              </a:lnSpc>
              <a:spcBef>
                <a:spcPts val="0"/>
              </a:spcBef>
              <a:spcAft>
                <a:spcPts val="0"/>
              </a:spcAft>
              <a:buClr>
                <a:srgbClr val="980000"/>
              </a:buClr>
              <a:buSzPts val="2400"/>
              <a:buFont typeface="Raleway"/>
              <a:buChar char="●"/>
            </a:pPr>
            <a:r>
              <a:rPr lang="en" sz="2400">
                <a:solidFill>
                  <a:srgbClr val="980000"/>
                </a:solidFill>
                <a:latin typeface="Raleway"/>
                <a:ea typeface="Raleway"/>
                <a:cs typeface="Raleway"/>
                <a:sym typeface="Raleway"/>
              </a:rPr>
              <a:t>Creates and supports stories that yield impact</a:t>
            </a:r>
            <a:endParaRPr sz="2400">
              <a:solidFill>
                <a:srgbClr val="980000"/>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8"/>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Clr>
                <a:schemeClr val="dk1"/>
              </a:buClr>
              <a:buSzPct val="26190"/>
              <a:buFont typeface="Arial"/>
              <a:buNone/>
            </a:pPr>
            <a:r>
              <a:rPr lang="en" sz="4200">
                <a:solidFill>
                  <a:srgbClr val="980000"/>
                </a:solidFill>
                <a:latin typeface="Raleway"/>
                <a:ea typeface="Raleway"/>
                <a:cs typeface="Raleway"/>
                <a:sym typeface="Raleway"/>
              </a:rPr>
              <a:t>The Platform</a:t>
            </a:r>
            <a:endParaRPr sz="4200">
              <a:solidFill>
                <a:srgbClr val="980000"/>
              </a:solidFill>
              <a:latin typeface="Raleway"/>
              <a:ea typeface="Raleway"/>
              <a:cs typeface="Raleway"/>
              <a:sym typeface="Raleway"/>
            </a:endParaRPr>
          </a:p>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9"/>
          <p:cNvSpPr txBox="1"/>
          <p:nvPr/>
        </p:nvSpPr>
        <p:spPr>
          <a:xfrm>
            <a:off x="446875" y="372900"/>
            <a:ext cx="3165000" cy="43869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rgbClr val="980000"/>
              </a:buClr>
              <a:buSzPts val="2000"/>
              <a:buFont typeface="Roboto"/>
              <a:buChar char="●"/>
            </a:pPr>
            <a:r>
              <a:rPr lang="en" sz="2000">
                <a:solidFill>
                  <a:srgbClr val="980000"/>
                </a:solidFill>
                <a:latin typeface="Raleway"/>
                <a:ea typeface="Raleway"/>
                <a:cs typeface="Raleway"/>
                <a:sym typeface="Raleway"/>
              </a:rPr>
              <a:t> </a:t>
            </a:r>
            <a:r>
              <a:rPr lang="en" sz="2000">
                <a:solidFill>
                  <a:schemeClr val="dk1"/>
                </a:solidFill>
                <a:latin typeface="Raleway"/>
                <a:ea typeface="Raleway"/>
                <a:cs typeface="Raleway"/>
                <a:sym typeface="Raleway"/>
              </a:rPr>
              <a:t>&gt; 4,700 users</a:t>
            </a:r>
            <a:r>
              <a:rPr lang="en" sz="2000">
                <a:solidFill>
                  <a:srgbClr val="980000"/>
                </a:solidFill>
                <a:latin typeface="Raleway"/>
                <a:ea typeface="Raleway"/>
                <a:cs typeface="Raleway"/>
                <a:sym typeface="Raleway"/>
              </a:rPr>
              <a:t>	  </a:t>
            </a:r>
            <a:endParaRPr sz="2000">
              <a:solidFill>
                <a:srgbClr val="980000"/>
              </a:solidFill>
              <a:latin typeface="Raleway"/>
              <a:ea typeface="Raleway"/>
              <a:cs typeface="Raleway"/>
              <a:sym typeface="Raleway"/>
            </a:endParaRPr>
          </a:p>
          <a:p>
            <a:pPr indent="-355600" lvl="0" marL="457200" marR="0" rtl="0" algn="l">
              <a:lnSpc>
                <a:spcPct val="115000"/>
              </a:lnSpc>
              <a:spcBef>
                <a:spcPts val="0"/>
              </a:spcBef>
              <a:spcAft>
                <a:spcPts val="0"/>
              </a:spcAft>
              <a:buClr>
                <a:srgbClr val="980000"/>
              </a:buClr>
              <a:buSzPts val="2000"/>
              <a:buFont typeface="Roboto"/>
              <a:buChar char="●"/>
            </a:pPr>
            <a:r>
              <a:rPr lang="en" sz="2000">
                <a:solidFill>
                  <a:srgbClr val="980000"/>
                </a:solidFill>
                <a:latin typeface="Raleway"/>
                <a:ea typeface="Raleway"/>
                <a:cs typeface="Raleway"/>
                <a:sym typeface="Raleway"/>
              </a:rPr>
              <a:t>471 journalism projects with more than 4,700 data files</a:t>
            </a:r>
            <a:r>
              <a:rPr lang="en" sz="2000">
                <a:latin typeface="Raleway"/>
                <a:ea typeface="Raleway"/>
                <a:cs typeface="Raleway"/>
                <a:sym typeface="Raleway"/>
              </a:rPr>
              <a:t>  </a:t>
            </a:r>
            <a:endParaRPr sz="2000">
              <a:latin typeface="Raleway"/>
              <a:ea typeface="Raleway"/>
              <a:cs typeface="Raleway"/>
              <a:sym typeface="Raleway"/>
            </a:endParaRPr>
          </a:p>
          <a:p>
            <a:pPr indent="-355600" lvl="0" marL="457200" marR="0" rtl="0" algn="l">
              <a:lnSpc>
                <a:spcPct val="115000"/>
              </a:lnSpc>
              <a:spcBef>
                <a:spcPts val="0"/>
              </a:spcBef>
              <a:spcAft>
                <a:spcPts val="0"/>
              </a:spcAft>
              <a:buClr>
                <a:schemeClr val="dk1"/>
              </a:buClr>
              <a:buSzPts val="2000"/>
              <a:buFont typeface="Roboto"/>
              <a:buChar char="●"/>
            </a:pPr>
            <a:r>
              <a:rPr lang="en" sz="2000">
                <a:solidFill>
                  <a:schemeClr val="dk1"/>
                </a:solidFill>
                <a:latin typeface="Raleway"/>
                <a:ea typeface="Raleway"/>
                <a:cs typeface="Raleway"/>
                <a:sym typeface="Raleway"/>
              </a:rPr>
              <a:t>100</a:t>
            </a:r>
            <a:r>
              <a:rPr lang="en" sz="2000">
                <a:solidFill>
                  <a:schemeClr val="dk1"/>
                </a:solidFill>
                <a:latin typeface="Raleway"/>
                <a:ea typeface="Raleway"/>
                <a:cs typeface="Raleway"/>
                <a:sym typeface="Raleway"/>
              </a:rPr>
              <a:t> </a:t>
            </a:r>
            <a:r>
              <a:rPr lang="en" sz="2000">
                <a:solidFill>
                  <a:schemeClr val="dk1"/>
                </a:solidFill>
                <a:latin typeface="Raleway"/>
                <a:ea typeface="Raleway"/>
                <a:cs typeface="Raleway"/>
                <a:sym typeface="Raleway"/>
              </a:rPr>
              <a:t>projects open to all platform users: data on Census, nursing home staffing, overdose deaths, policing, pharmacy deserts, layoffs and more.</a:t>
            </a:r>
            <a:endParaRPr sz="2000">
              <a:solidFill>
                <a:schemeClr val="dk1"/>
              </a:solidFill>
            </a:endParaRPr>
          </a:p>
        </p:txBody>
      </p:sp>
      <p:pic>
        <p:nvPicPr>
          <p:cNvPr id="451" name="Google Shape;451;p69"/>
          <p:cNvPicPr preferRelativeResize="0"/>
          <p:nvPr/>
        </p:nvPicPr>
        <p:blipFill>
          <a:blip r:embed="rId3">
            <a:alphaModFix/>
          </a:blip>
          <a:stretch>
            <a:fillRect/>
          </a:stretch>
        </p:blipFill>
        <p:spPr>
          <a:xfrm>
            <a:off x="3611975" y="972250"/>
            <a:ext cx="5146099" cy="3996624"/>
          </a:xfrm>
          <a:prstGeom prst="rect">
            <a:avLst/>
          </a:prstGeom>
          <a:noFill/>
          <a:ln cap="flat" cmpd="sng" w="9525">
            <a:solidFill>
              <a:schemeClr val="dk2"/>
            </a:solidFill>
            <a:prstDash val="solid"/>
            <a:round/>
            <a:headEnd len="sm" w="sm" type="none"/>
            <a:tailEnd len="sm" w="sm" type="none"/>
          </a:ln>
        </p:spPr>
      </p:pic>
      <p:sp>
        <p:nvSpPr>
          <p:cNvPr id="452" name="Google Shape;452;p69"/>
          <p:cNvSpPr txBox="1"/>
          <p:nvPr>
            <p:ph type="title"/>
          </p:nvPr>
        </p:nvSpPr>
        <p:spPr>
          <a:xfrm>
            <a:off x="3611975" y="169650"/>
            <a:ext cx="5220300" cy="683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biglocalnews.org</a:t>
            </a:r>
            <a:endParaRPr sz="4200">
              <a:solidFill>
                <a:srgbClr val="980000"/>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0"/>
          <p:cNvSpPr txBox="1"/>
          <p:nvPr>
            <p:ph type="title"/>
          </p:nvPr>
        </p:nvSpPr>
        <p:spPr>
          <a:xfrm>
            <a:off x="311700" y="1456200"/>
            <a:ext cx="8520600" cy="2231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Collecting</a:t>
            </a:r>
            <a:r>
              <a:rPr lang="en" sz="4200">
                <a:solidFill>
                  <a:srgbClr val="980000"/>
                </a:solidFill>
                <a:latin typeface="Raleway"/>
                <a:ea typeface="Raleway"/>
                <a:cs typeface="Raleway"/>
                <a:sym typeface="Raleway"/>
              </a:rPr>
              <a:t> &amp; </a:t>
            </a:r>
            <a:r>
              <a:rPr lang="en" sz="4200">
                <a:solidFill>
                  <a:srgbClr val="980000"/>
                </a:solidFill>
                <a:latin typeface="Raleway"/>
                <a:ea typeface="Raleway"/>
                <a:cs typeface="Raleway"/>
                <a:sym typeface="Raleway"/>
              </a:rPr>
              <a:t>Rescuing </a:t>
            </a:r>
            <a:endParaRPr sz="4200">
              <a:solidFill>
                <a:srgbClr val="980000"/>
              </a:solidFill>
              <a:latin typeface="Raleway"/>
              <a:ea typeface="Raleway"/>
              <a:cs typeface="Raleway"/>
              <a:sym typeface="Raleway"/>
            </a:endParaRPr>
          </a:p>
          <a:p>
            <a:pPr indent="0" lvl="0" marL="0" rtl="0" algn="ctr">
              <a:spcBef>
                <a:spcPts val="0"/>
              </a:spcBef>
              <a:spcAft>
                <a:spcPts val="0"/>
              </a:spcAft>
              <a:buNone/>
            </a:pPr>
            <a:r>
              <a:rPr lang="en" sz="4200">
                <a:solidFill>
                  <a:srgbClr val="980000"/>
                </a:solidFill>
                <a:latin typeface="Raleway"/>
                <a:ea typeface="Raleway"/>
                <a:cs typeface="Raleway"/>
                <a:sym typeface="Raleway"/>
              </a:rPr>
              <a:t>Vanishing Data</a:t>
            </a:r>
            <a:endParaRPr sz="4200">
              <a:solidFill>
                <a:srgbClr val="980000"/>
              </a:solidFill>
              <a:latin typeface="Raleway"/>
              <a:ea typeface="Raleway"/>
              <a:cs typeface="Raleway"/>
              <a:sym typeface="Raleway"/>
            </a:endParaRPr>
          </a:p>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sp>
        <p:nvSpPr>
          <p:cNvPr id="462" name="Google Shape;462;p71"/>
          <p:cNvSpPr txBox="1"/>
          <p:nvPr>
            <p:ph type="ctrTitle"/>
          </p:nvPr>
        </p:nvSpPr>
        <p:spPr>
          <a:xfrm>
            <a:off x="311850" y="444500"/>
            <a:ext cx="8520600" cy="53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lang="en" sz="4180">
                <a:solidFill>
                  <a:srgbClr val="980000"/>
                </a:solidFill>
                <a:latin typeface="Raleway"/>
                <a:ea typeface="Raleway"/>
                <a:cs typeface="Raleway"/>
                <a:sym typeface="Raleway"/>
              </a:rPr>
              <a:t>Law Enforcement Accountability</a:t>
            </a:r>
            <a:endParaRPr sz="4180">
              <a:solidFill>
                <a:srgbClr val="980000"/>
              </a:solidFill>
              <a:latin typeface="Raleway"/>
              <a:ea typeface="Raleway"/>
              <a:cs typeface="Raleway"/>
              <a:sym typeface="Raleway"/>
            </a:endParaRPr>
          </a:p>
        </p:txBody>
      </p:sp>
      <p:sp>
        <p:nvSpPr>
          <p:cNvPr id="463" name="Google Shape;463;p71"/>
          <p:cNvSpPr txBox="1"/>
          <p:nvPr>
            <p:ph idx="1" type="subTitle"/>
          </p:nvPr>
        </p:nvSpPr>
        <p:spPr>
          <a:xfrm>
            <a:off x="150" y="1013325"/>
            <a:ext cx="9144000" cy="2429700"/>
          </a:xfrm>
          <a:prstGeom prst="rect">
            <a:avLst/>
          </a:prstGeom>
        </p:spPr>
        <p:txBody>
          <a:bodyPr anchorCtr="0" anchor="t" bIns="91425" lIns="91425" spcFirstLastPara="1" rIns="91425" wrap="square" tIns="91425">
            <a:normAutofit/>
          </a:bodyPr>
          <a:lstStyle/>
          <a:p>
            <a:pPr indent="0" lvl="0" marL="457200" rtl="0" algn="ctr">
              <a:lnSpc>
                <a:spcPct val="115000"/>
              </a:lnSpc>
              <a:spcBef>
                <a:spcPts val="0"/>
              </a:spcBef>
              <a:spcAft>
                <a:spcPts val="1000"/>
              </a:spcAft>
              <a:buNone/>
            </a:pPr>
            <a:r>
              <a:rPr lang="en" sz="2000">
                <a:solidFill>
                  <a:srgbClr val="000000"/>
                </a:solidFill>
                <a:latin typeface="Raleway"/>
                <a:ea typeface="Raleway"/>
                <a:cs typeface="Raleway"/>
                <a:sym typeface="Raleway"/>
              </a:rPr>
              <a:t>With UC Berkeley, we are archiving and publishing (soon!) case files related to law enforcement misconduct and use of force across California</a:t>
            </a:r>
            <a:endParaRPr sz="2000">
              <a:solidFill>
                <a:srgbClr val="000000"/>
              </a:solidFill>
              <a:latin typeface="Raleway"/>
              <a:ea typeface="Raleway"/>
              <a:cs typeface="Raleway"/>
              <a:sym typeface="Raleway"/>
            </a:endParaRPr>
          </a:p>
        </p:txBody>
      </p:sp>
      <p:pic>
        <p:nvPicPr>
          <p:cNvPr id="464" name="Google Shape;464;p71"/>
          <p:cNvPicPr preferRelativeResize="0"/>
          <p:nvPr/>
        </p:nvPicPr>
        <p:blipFill>
          <a:blip r:embed="rId3">
            <a:alphaModFix/>
          </a:blip>
          <a:stretch>
            <a:fillRect/>
          </a:stretch>
        </p:blipFill>
        <p:spPr>
          <a:xfrm>
            <a:off x="3909500" y="3137488"/>
            <a:ext cx="4922803" cy="1846051"/>
          </a:xfrm>
          <a:prstGeom prst="rect">
            <a:avLst/>
          </a:prstGeom>
          <a:noFill/>
          <a:ln>
            <a:noFill/>
          </a:ln>
        </p:spPr>
      </p:pic>
      <p:pic>
        <p:nvPicPr>
          <p:cNvPr id="465" name="Google Shape;465;p71"/>
          <p:cNvPicPr preferRelativeResize="0"/>
          <p:nvPr/>
        </p:nvPicPr>
        <p:blipFill rotWithShape="1">
          <a:blip r:embed="rId4">
            <a:alphaModFix/>
          </a:blip>
          <a:srcRect b="45136" l="0" r="0" t="0"/>
          <a:stretch/>
        </p:blipFill>
        <p:spPr>
          <a:xfrm>
            <a:off x="802492" y="2267875"/>
            <a:ext cx="4068935" cy="1536691"/>
          </a:xfrm>
          <a:prstGeom prst="rect">
            <a:avLst/>
          </a:prstGeom>
          <a:noFill/>
          <a:ln>
            <a:noFill/>
          </a:ln>
          <a:effectLst>
            <a:outerShdw blurRad="57150" rotWithShape="0" algn="bl" dir="16620000" dist="19050">
              <a:srgbClr val="000000">
                <a:alpha val="50000"/>
              </a:srgbClr>
            </a:outerShdw>
          </a:effectLst>
        </p:spPr>
      </p:pic>
      <p:pic>
        <p:nvPicPr>
          <p:cNvPr id="466" name="Google Shape;466;p71"/>
          <p:cNvPicPr preferRelativeResize="0"/>
          <p:nvPr/>
        </p:nvPicPr>
        <p:blipFill>
          <a:blip r:embed="rId5">
            <a:alphaModFix/>
          </a:blip>
          <a:stretch>
            <a:fillRect/>
          </a:stretch>
        </p:blipFill>
        <p:spPr>
          <a:xfrm>
            <a:off x="5832506" y="2077547"/>
            <a:ext cx="2999794" cy="1180669"/>
          </a:xfrm>
          <a:prstGeom prst="rect">
            <a:avLst/>
          </a:prstGeom>
          <a:noFill/>
          <a:ln>
            <a:noFill/>
          </a:ln>
          <a:effectLst>
            <a:outerShdw blurRad="57150" rotWithShape="0" algn="bl" dir="15420000" dist="19050">
              <a:srgbClr val="000000">
                <a:alpha val="50000"/>
              </a:srgbClr>
            </a:outerShdw>
          </a:effectLst>
        </p:spPr>
      </p:pic>
      <p:pic>
        <p:nvPicPr>
          <p:cNvPr id="467" name="Google Shape;467;p71"/>
          <p:cNvPicPr preferRelativeResize="0"/>
          <p:nvPr/>
        </p:nvPicPr>
        <p:blipFill rotWithShape="1">
          <a:blip r:embed="rId6">
            <a:alphaModFix/>
          </a:blip>
          <a:srcRect b="0" l="0" r="6664" t="0"/>
          <a:stretch/>
        </p:blipFill>
        <p:spPr>
          <a:xfrm>
            <a:off x="311700" y="3203275"/>
            <a:ext cx="4559729" cy="1335625"/>
          </a:xfrm>
          <a:prstGeom prst="rect">
            <a:avLst/>
          </a:prstGeom>
          <a:noFill/>
          <a:ln>
            <a:noFill/>
          </a:ln>
          <a:effectLst>
            <a:outerShdw blurRad="57150" rotWithShape="0" algn="bl" dir="17700000" dist="19050">
              <a:srgbClr val="000000">
                <a:alpha val="86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72"/>
          <p:cNvSpPr txBox="1"/>
          <p:nvPr>
            <p:ph type="title"/>
          </p:nvPr>
        </p:nvSpPr>
        <p:spPr>
          <a:xfrm>
            <a:off x="311700" y="39510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8B1D22"/>
                </a:solidFill>
              </a:rPr>
              <a:t>Federal data collection efforts</a:t>
            </a:r>
            <a:endParaRPr>
              <a:solidFill>
                <a:srgbClr val="8B1D22"/>
              </a:solidFill>
            </a:endParaRPr>
          </a:p>
        </p:txBody>
      </p:sp>
      <p:sp>
        <p:nvSpPr>
          <p:cNvPr id="473" name="Google Shape;473;p72"/>
          <p:cNvSpPr txBox="1"/>
          <p:nvPr/>
        </p:nvSpPr>
        <p:spPr>
          <a:xfrm>
            <a:off x="1622950" y="1100900"/>
            <a:ext cx="6482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What BLN and volunteers have collected</a:t>
            </a:r>
            <a:endParaRPr sz="1800">
              <a:solidFill>
                <a:schemeClr val="dk2"/>
              </a:solidFill>
            </a:endParaRPr>
          </a:p>
        </p:txBody>
      </p:sp>
      <p:sp>
        <p:nvSpPr>
          <p:cNvPr id="474" name="Google Shape;474;p72"/>
          <p:cNvSpPr txBox="1"/>
          <p:nvPr/>
        </p:nvSpPr>
        <p:spPr>
          <a:xfrm>
            <a:off x="441300" y="1698600"/>
            <a:ext cx="4594800" cy="3485100"/>
          </a:xfrm>
          <a:prstGeom prst="rect">
            <a:avLst/>
          </a:prstGeom>
          <a:noFill/>
          <a:ln>
            <a:noFill/>
          </a:ln>
        </p:spPr>
        <p:txBody>
          <a:bodyPr anchorCtr="0" anchor="t" bIns="91425" lIns="91425" spcFirstLastPara="1" rIns="91425" wrap="square" tIns="91425">
            <a:spAutoFit/>
          </a:bodyPr>
          <a:lstStyle/>
          <a:p>
            <a:pPr indent="-307975" lvl="0" marL="457200" marR="101600" rtl="0" algn="l">
              <a:lnSpc>
                <a:spcPct val="142857"/>
              </a:lnSpc>
              <a:spcBef>
                <a:spcPts val="30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Federal Storm Events Database</a:t>
            </a:r>
            <a:endParaRPr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2 dozen CDC datasets on vaccination coverage for adults and children for COVID, RSV, flu; some weekly data, some cumulative; also for Nursing homes, pregnant individuals; deaths due to COVID-19. COVID NIS-ACM data from </a:t>
            </a:r>
            <a:r>
              <a:rPr lang="en" sz="1250">
                <a:solidFill>
                  <a:srgbClr val="202124"/>
                </a:solidFill>
                <a:highlight>
                  <a:schemeClr val="lt1"/>
                </a:highlight>
                <a:latin typeface="Roboto"/>
                <a:ea typeface="Roboto"/>
                <a:cs typeface="Roboto"/>
                <a:sym typeface="Roboto"/>
              </a:rPr>
              <a:t>RespVaxView</a:t>
            </a:r>
            <a:r>
              <a:rPr lang="en" sz="1250">
                <a:solidFill>
                  <a:srgbClr val="202124"/>
                </a:solidFill>
                <a:highlight>
                  <a:schemeClr val="lt1"/>
                </a:highlight>
                <a:latin typeface="Roboto"/>
                <a:ea typeface="Roboto"/>
                <a:cs typeface="Roboto"/>
                <a:sym typeface="Roboto"/>
              </a:rPr>
              <a:t> (COVID-19, flu, and RSV vaccination dashboards)</a:t>
            </a:r>
            <a:r>
              <a:rPr lang="en" sz="1250">
                <a:solidFill>
                  <a:srgbClr val="202124"/>
                </a:solidFill>
                <a:highlight>
                  <a:schemeClr val="lt1"/>
                </a:highlight>
                <a:latin typeface="Roboto"/>
                <a:ea typeface="Roboto"/>
                <a:cs typeface="Roboto"/>
                <a:sym typeface="Roboto"/>
              </a:rPr>
              <a:t> page on CDC.</a:t>
            </a:r>
            <a:endParaRPr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NCEI NOAA daily summaries archive dataset</a:t>
            </a:r>
            <a:endParaRPr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All data in EPAs PFAS Analytic Tool, documentation related to PFAS regulation</a:t>
            </a:r>
            <a:endParaRPr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CDC SVI (2020)</a:t>
            </a:r>
            <a:endParaRPr sz="1250">
              <a:solidFill>
                <a:srgbClr val="202124"/>
              </a:solidFill>
              <a:highlight>
                <a:schemeClr val="lt1"/>
              </a:highlight>
              <a:latin typeface="Roboto"/>
              <a:ea typeface="Roboto"/>
              <a:cs typeface="Roboto"/>
              <a:sym typeface="Roboto"/>
            </a:endParaRPr>
          </a:p>
          <a:p>
            <a:pPr indent="0" lvl="0" marL="0" rtl="0" algn="l">
              <a:spcBef>
                <a:spcPts val="0"/>
              </a:spcBef>
              <a:spcAft>
                <a:spcPts val="0"/>
              </a:spcAft>
              <a:buNone/>
            </a:pPr>
            <a:r>
              <a:t/>
            </a:r>
            <a:endParaRPr sz="1800">
              <a:solidFill>
                <a:schemeClr val="dk2"/>
              </a:solidFill>
            </a:endParaRPr>
          </a:p>
        </p:txBody>
      </p:sp>
      <p:sp>
        <p:nvSpPr>
          <p:cNvPr id="475" name="Google Shape;475;p72"/>
          <p:cNvSpPr txBox="1"/>
          <p:nvPr/>
        </p:nvSpPr>
        <p:spPr>
          <a:xfrm>
            <a:off x="4909375" y="1698600"/>
            <a:ext cx="3954000" cy="2966400"/>
          </a:xfrm>
          <a:prstGeom prst="rect">
            <a:avLst/>
          </a:prstGeom>
          <a:noFill/>
          <a:ln>
            <a:noFill/>
          </a:ln>
        </p:spPr>
        <p:txBody>
          <a:bodyPr anchorCtr="0" anchor="t" bIns="91425" lIns="91425" spcFirstLastPara="1" rIns="91425" wrap="square" tIns="91425">
            <a:spAutoFit/>
          </a:bodyPr>
          <a:lstStyle/>
          <a:p>
            <a:pPr indent="-307975" lvl="0" marL="457200" marR="101600" rtl="0" algn="l">
              <a:lnSpc>
                <a:spcPct val="142857"/>
              </a:lnSpc>
              <a:spcBef>
                <a:spcPts val="30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US Foreign Assistance Data + Data Dictionary</a:t>
            </a:r>
            <a:endParaRPr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b="1" lang="en" sz="1250">
                <a:solidFill>
                  <a:srgbClr val="202124"/>
                </a:solidFill>
                <a:highlight>
                  <a:schemeClr val="lt1"/>
                </a:highlight>
                <a:latin typeface="Roboto"/>
                <a:ea typeface="Roboto"/>
                <a:cs typeface="Roboto"/>
                <a:sym typeface="Roboto"/>
              </a:rPr>
              <a:t>CDC SVI</a:t>
            </a:r>
            <a:r>
              <a:rPr b="1" lang="en" sz="1250">
                <a:solidFill>
                  <a:srgbClr val="202124"/>
                </a:solidFill>
                <a:highlight>
                  <a:schemeClr val="lt1"/>
                </a:highlight>
                <a:latin typeface="Roboto"/>
                <a:ea typeface="Roboto"/>
                <a:cs typeface="Roboto"/>
                <a:sym typeface="Roboto"/>
              </a:rPr>
              <a:t>: Social Vulnerability Index</a:t>
            </a:r>
            <a:endParaRPr b="1"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b="1" lang="en" sz="1250">
                <a:solidFill>
                  <a:srgbClr val="202124"/>
                </a:solidFill>
                <a:highlight>
                  <a:schemeClr val="lt1"/>
                </a:highlight>
                <a:latin typeface="Roboto"/>
                <a:ea typeface="Roboto"/>
                <a:cs typeface="Roboto"/>
                <a:sym typeface="Roboto"/>
              </a:rPr>
              <a:t>USA Spending database</a:t>
            </a:r>
            <a:endParaRPr b="1"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b="1" lang="en" sz="1250">
                <a:solidFill>
                  <a:srgbClr val="202124"/>
                </a:solidFill>
                <a:highlight>
                  <a:schemeClr val="lt1"/>
                </a:highlight>
                <a:latin typeface="Roboto"/>
                <a:ea typeface="Roboto"/>
                <a:cs typeface="Roboto"/>
                <a:sym typeface="Roboto"/>
              </a:rPr>
              <a:t>Office of Personnel Management Employment Data</a:t>
            </a:r>
            <a:endParaRPr b="1"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b="1" lang="en" sz="1250">
                <a:solidFill>
                  <a:srgbClr val="202124"/>
                </a:solidFill>
                <a:highlight>
                  <a:schemeClr val="lt1"/>
                </a:highlight>
                <a:latin typeface="Roboto"/>
                <a:ea typeface="Roboto"/>
                <a:cs typeface="Roboto"/>
                <a:sym typeface="Roboto"/>
              </a:rPr>
              <a:t>Federal Contracts</a:t>
            </a:r>
            <a:endParaRPr b="1" sz="1250">
              <a:solidFill>
                <a:srgbClr val="202124"/>
              </a:solidFill>
              <a:highlight>
                <a:schemeClr val="lt1"/>
              </a:highlight>
              <a:latin typeface="Roboto"/>
              <a:ea typeface="Roboto"/>
              <a:cs typeface="Roboto"/>
              <a:sym typeface="Roboto"/>
            </a:endParaRPr>
          </a:p>
          <a:p>
            <a:pPr indent="-307975" lvl="0" marL="457200" marR="101600" rtl="0" algn="l">
              <a:lnSpc>
                <a:spcPct val="142857"/>
              </a:lnSpc>
              <a:spcBef>
                <a:spcPts val="0"/>
              </a:spcBef>
              <a:spcAft>
                <a:spcPts val="0"/>
              </a:spcAft>
              <a:buClr>
                <a:srgbClr val="202124"/>
              </a:buClr>
              <a:buSzPts val="1250"/>
              <a:buFont typeface="Roboto"/>
              <a:buChar char="●"/>
            </a:pPr>
            <a:r>
              <a:rPr lang="en" sz="1250">
                <a:solidFill>
                  <a:srgbClr val="202124"/>
                </a:solidFill>
                <a:highlight>
                  <a:schemeClr val="lt1"/>
                </a:highlight>
                <a:latin typeface="Roboto"/>
                <a:ea typeface="Roboto"/>
                <a:cs typeface="Roboto"/>
                <a:sym typeface="Roboto"/>
              </a:rPr>
              <a:t>U.S. Energy Information Administration (EIA) Residential Energy Consumption Survey (RECS) Data</a:t>
            </a:r>
            <a:endParaRPr sz="2000">
              <a:solidFill>
                <a:schemeClr val="dk2"/>
              </a:solidFill>
              <a:highlight>
                <a:schemeClr val="lt1"/>
              </a:highlight>
            </a:endParaRPr>
          </a:p>
          <a:p>
            <a:pPr indent="0" lvl="0" marL="457200" rtl="0" algn="l">
              <a:spcBef>
                <a:spcPts val="0"/>
              </a:spcBef>
              <a:spcAft>
                <a:spcPts val="0"/>
              </a:spcAft>
              <a:buNone/>
            </a:pPr>
            <a:r>
              <a:t/>
            </a:r>
            <a:endParaRPr sz="2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73" title="Screenshot 2025-03-28 at 12.47.19 PM.png"/>
          <p:cNvPicPr preferRelativeResize="0"/>
          <p:nvPr/>
        </p:nvPicPr>
        <p:blipFill>
          <a:blip r:embed="rId3">
            <a:alphaModFix/>
          </a:blip>
          <a:stretch>
            <a:fillRect/>
          </a:stretch>
        </p:blipFill>
        <p:spPr>
          <a:xfrm>
            <a:off x="2158909" y="0"/>
            <a:ext cx="4826183" cy="5143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4"/>
          <p:cNvSpPr txBox="1"/>
          <p:nvPr/>
        </p:nvSpPr>
        <p:spPr>
          <a:xfrm>
            <a:off x="179440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486" name="Google Shape;486;p74" title="Screenshot 2025-03-28 at 12.43.27 PM.png">
            <a:hlinkClick r:id="rId3"/>
          </p:cNvPr>
          <p:cNvPicPr preferRelativeResize="0"/>
          <p:nvPr/>
        </p:nvPicPr>
        <p:blipFill>
          <a:blip r:embed="rId4">
            <a:alphaModFix/>
          </a:blip>
          <a:stretch>
            <a:fillRect/>
          </a:stretch>
        </p:blipFill>
        <p:spPr>
          <a:xfrm>
            <a:off x="1043450" y="486275"/>
            <a:ext cx="8100552" cy="4386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0" name="Shape 490"/>
        <p:cNvGrpSpPr/>
        <p:nvPr/>
      </p:nvGrpSpPr>
      <p:grpSpPr>
        <a:xfrm>
          <a:off x="0" y="0"/>
          <a:ext cx="0" cy="0"/>
          <a:chOff x="0" y="0"/>
          <a:chExt cx="0" cy="0"/>
        </a:xfrm>
      </p:grpSpPr>
      <p:sp>
        <p:nvSpPr>
          <p:cNvPr id="491" name="Google Shape;491;p75"/>
          <p:cNvSpPr txBox="1"/>
          <p:nvPr>
            <p:ph type="ctrTitle"/>
          </p:nvPr>
        </p:nvSpPr>
        <p:spPr>
          <a:xfrm>
            <a:off x="311700" y="728025"/>
            <a:ext cx="8520600" cy="13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4080">
                <a:solidFill>
                  <a:srgbClr val="980000"/>
                </a:solidFill>
                <a:latin typeface="Raleway"/>
                <a:ea typeface="Raleway"/>
                <a:cs typeface="Raleway"/>
                <a:sym typeface="Raleway"/>
              </a:rPr>
              <a:t>Key Datasets for Education Reporters</a:t>
            </a:r>
            <a:endParaRPr b="1" sz="4080">
              <a:solidFill>
                <a:srgbClr val="980000"/>
              </a:solidFill>
              <a:latin typeface="Raleway"/>
              <a:ea typeface="Raleway"/>
              <a:cs typeface="Raleway"/>
              <a:sym typeface="Raleway"/>
            </a:endParaRPr>
          </a:p>
        </p:txBody>
      </p:sp>
      <p:sp>
        <p:nvSpPr>
          <p:cNvPr id="492" name="Google Shape;492;p75"/>
          <p:cNvSpPr txBox="1"/>
          <p:nvPr>
            <p:ph idx="1" type="subTitle"/>
          </p:nvPr>
        </p:nvSpPr>
        <p:spPr>
          <a:xfrm>
            <a:off x="150" y="2126325"/>
            <a:ext cx="9144000" cy="3330600"/>
          </a:xfrm>
          <a:prstGeom prst="rect">
            <a:avLst/>
          </a:prstGeom>
        </p:spPr>
        <p:txBody>
          <a:bodyPr anchorCtr="0" anchor="t" bIns="91425" lIns="91425" spcFirstLastPara="1" rIns="91425" wrap="square" tIns="91425">
            <a:normAutofit/>
          </a:bodyPr>
          <a:lstStyle/>
          <a:p>
            <a:pPr indent="-349250" lvl="0" marL="457200" rtl="0" algn="l">
              <a:lnSpc>
                <a:spcPct val="95000"/>
              </a:lnSpc>
              <a:spcBef>
                <a:spcPts val="0"/>
              </a:spcBef>
              <a:spcAft>
                <a:spcPts val="0"/>
              </a:spcAft>
              <a:buClr>
                <a:srgbClr val="000000"/>
              </a:buClr>
              <a:buSzPts val="1900"/>
              <a:buFont typeface="Raleway"/>
              <a:buChar char="●"/>
            </a:pPr>
            <a:r>
              <a:rPr b="1" lang="en" sz="1900">
                <a:solidFill>
                  <a:srgbClr val="000000"/>
                </a:solidFill>
                <a:latin typeface="Raleway"/>
                <a:ea typeface="Raleway"/>
                <a:cs typeface="Raleway"/>
                <a:sym typeface="Raleway"/>
              </a:rPr>
              <a:t>Federal Contracts Cancellations:</a:t>
            </a:r>
            <a:r>
              <a:rPr lang="en" sz="1900">
                <a:solidFill>
                  <a:srgbClr val="000000"/>
                </a:solidFill>
                <a:latin typeface="Raleway"/>
                <a:ea typeface="Raleway"/>
                <a:cs typeface="Raleway"/>
                <a:sym typeface="Raleway"/>
              </a:rPr>
              <a:t> Big Local News has been tracking federal contract cancellations in a dataset that’s updated daily with code released freely.</a:t>
            </a:r>
            <a:endParaRPr sz="1900">
              <a:solidFill>
                <a:srgbClr val="000000"/>
              </a:solidFill>
              <a:latin typeface="Raleway"/>
              <a:ea typeface="Raleway"/>
              <a:cs typeface="Raleway"/>
              <a:sym typeface="Raleway"/>
            </a:endParaRPr>
          </a:p>
          <a:p>
            <a:pPr indent="-349250" lvl="0" marL="457200" rtl="0" algn="l">
              <a:lnSpc>
                <a:spcPct val="95000"/>
              </a:lnSpc>
              <a:spcBef>
                <a:spcPts val="0"/>
              </a:spcBef>
              <a:spcAft>
                <a:spcPts val="0"/>
              </a:spcAft>
              <a:buClr>
                <a:srgbClr val="000000"/>
              </a:buClr>
              <a:buSzPts val="1900"/>
              <a:buFont typeface="Raleway"/>
              <a:buChar char="●"/>
            </a:pPr>
            <a:r>
              <a:rPr b="1" lang="en" sz="1900">
                <a:solidFill>
                  <a:srgbClr val="000000"/>
                </a:solidFill>
                <a:latin typeface="Raleway"/>
                <a:ea typeface="Raleway"/>
                <a:cs typeface="Raleway"/>
                <a:sym typeface="Raleway"/>
              </a:rPr>
              <a:t>Federal Audit Clearinghouse Data: </a:t>
            </a:r>
            <a:r>
              <a:rPr lang="en" sz="1900">
                <a:solidFill>
                  <a:srgbClr val="000000"/>
                </a:solidFill>
                <a:latin typeface="Raleway"/>
                <a:ea typeface="Raleway"/>
                <a:cs typeface="Raleway"/>
                <a:sym typeface="Raleway"/>
              </a:rPr>
              <a:t>contains information from audit reports submitted by entities (typically state and local governments, non-profits, and tribal organizations) that </a:t>
            </a:r>
            <a:r>
              <a:rPr lang="en" sz="1900">
                <a:solidFill>
                  <a:srgbClr val="000000"/>
                </a:solidFill>
                <a:latin typeface="Raleway"/>
                <a:ea typeface="Raleway"/>
                <a:cs typeface="Raleway"/>
                <a:sym typeface="Raleway"/>
              </a:rPr>
              <a:t>spend</a:t>
            </a:r>
            <a:r>
              <a:rPr lang="en" sz="1900">
                <a:solidFill>
                  <a:srgbClr val="000000"/>
                </a:solidFill>
                <a:latin typeface="Raleway"/>
                <a:ea typeface="Raleway"/>
                <a:cs typeface="Raleway"/>
                <a:sym typeface="Raleway"/>
              </a:rPr>
              <a:t> $750,000 or more in federal funds in a fiscal year.</a:t>
            </a:r>
            <a:endParaRPr sz="1900">
              <a:solidFill>
                <a:srgbClr val="000000"/>
              </a:solidFill>
              <a:latin typeface="Raleway"/>
              <a:ea typeface="Raleway"/>
              <a:cs typeface="Raleway"/>
              <a:sym typeface="Raleway"/>
            </a:endParaRPr>
          </a:p>
          <a:p>
            <a:pPr indent="-349250" lvl="0" marL="457200" rtl="0" algn="l">
              <a:lnSpc>
                <a:spcPct val="95000"/>
              </a:lnSpc>
              <a:spcBef>
                <a:spcPts val="0"/>
              </a:spcBef>
              <a:spcAft>
                <a:spcPts val="0"/>
              </a:spcAft>
              <a:buClr>
                <a:srgbClr val="000000"/>
              </a:buClr>
              <a:buSzPts val="1900"/>
              <a:buFont typeface="Raleway"/>
              <a:buChar char="●"/>
            </a:pPr>
            <a:r>
              <a:rPr b="1" lang="en" sz="1900">
                <a:solidFill>
                  <a:srgbClr val="000000"/>
                </a:solidFill>
                <a:latin typeface="Raleway"/>
                <a:ea typeface="Raleway"/>
                <a:cs typeface="Raleway"/>
                <a:sym typeface="Raleway"/>
              </a:rPr>
              <a:t>Layoffs</a:t>
            </a:r>
            <a:r>
              <a:rPr lang="en" sz="1900">
                <a:solidFill>
                  <a:srgbClr val="000000"/>
                </a:solidFill>
                <a:latin typeface="Raleway"/>
                <a:ea typeface="Raleway"/>
                <a:cs typeface="Raleway"/>
                <a:sym typeface="Raleway"/>
              </a:rPr>
              <a:t>: notifications are sent several times daily to news organizations participating in Big Local News’ Data+ program &gt; This data is also updated daily as an Open Project in the BLN platform.</a:t>
            </a:r>
            <a:endParaRPr sz="1900">
              <a:solidFill>
                <a:srgbClr val="000000"/>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6"/>
          <p:cNvSpPr txBox="1"/>
          <p:nvPr/>
        </p:nvSpPr>
        <p:spPr>
          <a:xfrm>
            <a:off x="2162800" y="384475"/>
            <a:ext cx="4564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800">
                <a:solidFill>
                  <a:srgbClr val="8B1D22"/>
                </a:solidFill>
                <a:latin typeface="Roboto Slab"/>
                <a:ea typeface="Roboto Slab"/>
                <a:cs typeface="Roboto Slab"/>
                <a:sym typeface="Roboto Slab"/>
              </a:rPr>
              <a:t>Collaborations</a:t>
            </a:r>
            <a:endParaRPr b="1" sz="4800">
              <a:solidFill>
                <a:srgbClr val="8B1D22"/>
              </a:solidFill>
              <a:latin typeface="Roboto Slab"/>
              <a:ea typeface="Roboto Slab"/>
              <a:cs typeface="Roboto Slab"/>
              <a:sym typeface="Roboto Slab"/>
            </a:endParaRPr>
          </a:p>
        </p:txBody>
      </p:sp>
      <p:pic>
        <p:nvPicPr>
          <p:cNvPr id="498" name="Google Shape;498;p76"/>
          <p:cNvPicPr preferRelativeResize="0"/>
          <p:nvPr/>
        </p:nvPicPr>
        <p:blipFill>
          <a:blip r:embed="rId3">
            <a:alphaModFix/>
          </a:blip>
          <a:stretch>
            <a:fillRect/>
          </a:stretch>
        </p:blipFill>
        <p:spPr>
          <a:xfrm>
            <a:off x="7477276" y="3821450"/>
            <a:ext cx="1666750" cy="1245850"/>
          </a:xfrm>
          <a:prstGeom prst="rect">
            <a:avLst/>
          </a:prstGeom>
          <a:noFill/>
          <a:ln>
            <a:noFill/>
          </a:ln>
        </p:spPr>
      </p:pic>
      <p:sp>
        <p:nvSpPr>
          <p:cNvPr id="499" name="Google Shape;499;p76"/>
          <p:cNvSpPr txBox="1"/>
          <p:nvPr/>
        </p:nvSpPr>
        <p:spPr>
          <a:xfrm>
            <a:off x="907550" y="1632575"/>
            <a:ext cx="65127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rgbClr val="980000"/>
                </a:solidFill>
              </a:rPr>
              <a:t>Lead to:</a:t>
            </a:r>
            <a:endParaRPr sz="2800">
              <a:solidFill>
                <a:srgbClr val="980000"/>
              </a:solidFill>
            </a:endParaRPr>
          </a:p>
          <a:p>
            <a:pPr indent="-406400" lvl="0" marL="457200" rtl="0" algn="l">
              <a:spcBef>
                <a:spcPts val="0"/>
              </a:spcBef>
              <a:spcAft>
                <a:spcPts val="0"/>
              </a:spcAft>
              <a:buClr>
                <a:srgbClr val="980000"/>
              </a:buClr>
              <a:buSzPts val="2800"/>
              <a:buChar char="●"/>
            </a:pPr>
            <a:r>
              <a:rPr lang="en" sz="2800">
                <a:solidFill>
                  <a:srgbClr val="980000"/>
                </a:solidFill>
              </a:rPr>
              <a:t>Data</a:t>
            </a:r>
            <a:endParaRPr sz="2800">
              <a:solidFill>
                <a:srgbClr val="980000"/>
              </a:solidFill>
            </a:endParaRPr>
          </a:p>
          <a:p>
            <a:pPr indent="-406400" lvl="0" marL="457200" rtl="0" algn="l">
              <a:spcBef>
                <a:spcPts val="0"/>
              </a:spcBef>
              <a:spcAft>
                <a:spcPts val="0"/>
              </a:spcAft>
              <a:buClr>
                <a:srgbClr val="980000"/>
              </a:buClr>
              <a:buSzPts val="2800"/>
              <a:buChar char="●"/>
            </a:pPr>
            <a:r>
              <a:rPr lang="en" sz="2800">
                <a:solidFill>
                  <a:srgbClr val="980000"/>
                </a:solidFill>
              </a:rPr>
              <a:t>Training &amp; Story Recipes</a:t>
            </a:r>
            <a:endParaRPr sz="2800">
              <a:solidFill>
                <a:srgbClr val="980000"/>
              </a:solidFill>
            </a:endParaRPr>
          </a:p>
          <a:p>
            <a:pPr indent="-406400" lvl="0" marL="457200" rtl="0" algn="l">
              <a:spcBef>
                <a:spcPts val="0"/>
              </a:spcBef>
              <a:spcAft>
                <a:spcPts val="0"/>
              </a:spcAft>
              <a:buClr>
                <a:srgbClr val="980000"/>
              </a:buClr>
              <a:buSzPts val="2800"/>
              <a:buChar char="●"/>
            </a:pPr>
            <a:r>
              <a:rPr lang="en" sz="2800">
                <a:solidFill>
                  <a:srgbClr val="980000"/>
                </a:solidFill>
              </a:rPr>
              <a:t>Tools</a:t>
            </a:r>
            <a:endParaRPr sz="2800">
              <a:solidFill>
                <a:srgbClr val="980000"/>
              </a:solidFill>
            </a:endParaRPr>
          </a:p>
          <a:p>
            <a:pPr indent="-406400" lvl="0" marL="457200" rtl="0" algn="l">
              <a:spcBef>
                <a:spcPts val="0"/>
              </a:spcBef>
              <a:spcAft>
                <a:spcPts val="0"/>
              </a:spcAft>
              <a:buClr>
                <a:srgbClr val="980000"/>
              </a:buClr>
              <a:buSzPts val="2800"/>
              <a:buChar char="●"/>
            </a:pPr>
            <a:r>
              <a:rPr lang="en" sz="2800">
                <a:solidFill>
                  <a:srgbClr val="980000"/>
                </a:solidFill>
              </a:rPr>
              <a:t>News Detection</a:t>
            </a:r>
            <a:endParaRPr sz="2800">
              <a:solidFill>
                <a:srgbClr val="980000"/>
              </a:solidFill>
            </a:endParaRPr>
          </a:p>
          <a:p>
            <a:pPr indent="-406400" lvl="0" marL="457200" rtl="0" algn="l">
              <a:spcBef>
                <a:spcPts val="0"/>
              </a:spcBef>
              <a:spcAft>
                <a:spcPts val="0"/>
              </a:spcAft>
              <a:buClr>
                <a:srgbClr val="980000"/>
              </a:buClr>
              <a:buSzPts val="2800"/>
              <a:buChar char="●"/>
            </a:pPr>
            <a:r>
              <a:rPr lang="en" sz="2800">
                <a:solidFill>
                  <a:srgbClr val="980000"/>
                </a:solidFill>
              </a:rPr>
              <a:t>Embeddable Resources</a:t>
            </a:r>
            <a:endParaRPr sz="2800">
              <a:solidFill>
                <a:srgbClr val="980000"/>
              </a:solidFill>
            </a:endParaRPr>
          </a:p>
          <a:p>
            <a:pPr indent="0" lvl="0" marL="457200" rtl="0" algn="l">
              <a:spcBef>
                <a:spcPts val="0"/>
              </a:spcBef>
              <a:spcAft>
                <a:spcPts val="0"/>
              </a:spcAft>
              <a:buNone/>
            </a:pPr>
            <a:r>
              <a:t/>
            </a:r>
            <a:endParaRPr sz="2800">
              <a:solidFill>
                <a:srgbClr val="98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77"/>
          <p:cNvSpPr txBox="1"/>
          <p:nvPr/>
        </p:nvSpPr>
        <p:spPr>
          <a:xfrm>
            <a:off x="5908227" y="653975"/>
            <a:ext cx="32358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Partnerships to produce </a:t>
            </a:r>
            <a:r>
              <a:rPr lang="en" sz="2000">
                <a:solidFill>
                  <a:srgbClr val="8B1D22"/>
                </a:solidFill>
                <a:latin typeface="Source Sans Pro"/>
                <a:ea typeface="Source Sans Pro"/>
                <a:cs typeface="Source Sans Pro"/>
                <a:sym typeface="Source Sans Pro"/>
              </a:rPr>
              <a:t>analysis</a:t>
            </a:r>
            <a:r>
              <a:rPr lang="en" sz="2000">
                <a:solidFill>
                  <a:srgbClr val="8B1D22"/>
                </a:solidFill>
                <a:latin typeface="Source Sans Pro"/>
                <a:ea typeface="Source Sans Pro"/>
                <a:cs typeface="Source Sans Pro"/>
                <a:sym typeface="Source Sans Pro"/>
              </a:rPr>
              <a:t> with impact</a:t>
            </a:r>
            <a:endParaRPr sz="2000">
              <a:solidFill>
                <a:srgbClr val="8B1D22"/>
              </a:solidFill>
              <a:latin typeface="Source Sans Pro"/>
              <a:ea typeface="Source Sans Pro"/>
              <a:cs typeface="Source Sans Pro"/>
              <a:sym typeface="Source Sans Pro"/>
            </a:endParaRPr>
          </a:p>
        </p:txBody>
      </p:sp>
      <p:sp>
        <p:nvSpPr>
          <p:cNvPr id="505" name="Google Shape;505;p77"/>
          <p:cNvSpPr txBox="1"/>
          <p:nvPr/>
        </p:nvSpPr>
        <p:spPr>
          <a:xfrm>
            <a:off x="5890350" y="230825"/>
            <a:ext cx="3797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solidFill>
                  <a:srgbClr val="8B1D22"/>
                </a:solidFill>
                <a:latin typeface="Roboto Slab"/>
                <a:ea typeface="Roboto Slab"/>
                <a:cs typeface="Roboto Slab"/>
                <a:sym typeface="Roboto Slab"/>
              </a:rPr>
              <a:t>Collaborations</a:t>
            </a:r>
            <a:endParaRPr b="1" sz="2600">
              <a:solidFill>
                <a:srgbClr val="8B1D22"/>
              </a:solidFill>
              <a:latin typeface="Roboto Slab"/>
              <a:ea typeface="Roboto Slab"/>
              <a:cs typeface="Roboto Slab"/>
              <a:sym typeface="Roboto Slab"/>
            </a:endParaRPr>
          </a:p>
        </p:txBody>
      </p:sp>
      <p:pic>
        <p:nvPicPr>
          <p:cNvPr id="506" name="Google Shape;506;p77"/>
          <p:cNvPicPr preferRelativeResize="0"/>
          <p:nvPr/>
        </p:nvPicPr>
        <p:blipFill>
          <a:blip r:embed="rId3">
            <a:alphaModFix/>
          </a:blip>
          <a:stretch>
            <a:fillRect/>
          </a:stretch>
        </p:blipFill>
        <p:spPr>
          <a:xfrm>
            <a:off x="7477276" y="3821450"/>
            <a:ext cx="1666750" cy="1245850"/>
          </a:xfrm>
          <a:prstGeom prst="rect">
            <a:avLst/>
          </a:prstGeom>
          <a:noFill/>
          <a:ln>
            <a:noFill/>
          </a:ln>
        </p:spPr>
      </p:pic>
      <p:pic>
        <p:nvPicPr>
          <p:cNvPr id="507" name="Google Shape;507;p77"/>
          <p:cNvPicPr preferRelativeResize="0"/>
          <p:nvPr/>
        </p:nvPicPr>
        <p:blipFill>
          <a:blip r:embed="rId4">
            <a:alphaModFix/>
          </a:blip>
          <a:stretch>
            <a:fillRect/>
          </a:stretch>
        </p:blipFill>
        <p:spPr>
          <a:xfrm>
            <a:off x="152400" y="968225"/>
            <a:ext cx="5603425" cy="3789100"/>
          </a:xfrm>
          <a:prstGeom prst="rect">
            <a:avLst/>
          </a:prstGeom>
          <a:noFill/>
          <a:ln cap="flat" cmpd="sng" w="9525">
            <a:solidFill>
              <a:srgbClr val="999999"/>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8"/>
          <p:cNvSpPr txBox="1"/>
          <p:nvPr/>
        </p:nvSpPr>
        <p:spPr>
          <a:xfrm>
            <a:off x="342600" y="472875"/>
            <a:ext cx="8458800" cy="1360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i="1" lang="en" sz="2300">
                <a:solidFill>
                  <a:schemeClr val="dk1"/>
                </a:solidFill>
                <a:highlight>
                  <a:srgbClr val="FDFDFD"/>
                </a:highlight>
                <a:latin typeface="Roboto"/>
                <a:ea typeface="Roboto"/>
                <a:cs typeface="Roboto"/>
                <a:sym typeface="Roboto"/>
              </a:rPr>
              <a:t>National data collaboration details the impact of proposed nursing home changes, pressures lawmakers to invest more</a:t>
            </a:r>
            <a:endParaRPr b="1" i="1" sz="2300">
              <a:solidFill>
                <a:schemeClr val="dk1"/>
              </a:solidFill>
              <a:highlight>
                <a:srgbClr val="FDFDFD"/>
              </a:highlight>
              <a:latin typeface="Roboto"/>
              <a:ea typeface="Roboto"/>
              <a:cs typeface="Roboto"/>
              <a:sym typeface="Roboto"/>
            </a:endParaRPr>
          </a:p>
          <a:p>
            <a:pPr indent="0" lvl="0" marL="0" rtl="0" algn="l">
              <a:lnSpc>
                <a:spcPct val="115000"/>
              </a:lnSpc>
              <a:spcBef>
                <a:spcPts val="1100"/>
              </a:spcBef>
              <a:spcAft>
                <a:spcPts val="1100"/>
              </a:spcAft>
              <a:buNone/>
            </a:pPr>
            <a:r>
              <a:rPr lang="en" sz="1200">
                <a:solidFill>
                  <a:schemeClr val="dk1"/>
                </a:solidFill>
                <a:highlight>
                  <a:srgbClr val="FDFDFD"/>
                </a:highlight>
                <a:latin typeface="Source Sans Pro"/>
                <a:ea typeface="Source Sans Pro"/>
                <a:cs typeface="Source Sans Pro"/>
                <a:sym typeface="Source Sans Pro"/>
              </a:rPr>
              <a:t>February 13, 2024 • By Alana Rocha, INN’s Rural News Network</a:t>
            </a:r>
            <a:endParaRPr sz="1200">
              <a:solidFill>
                <a:schemeClr val="dk1"/>
              </a:solidFill>
              <a:highlight>
                <a:srgbClr val="FDFDFD"/>
              </a:highlight>
              <a:latin typeface="Source Sans Pro"/>
              <a:ea typeface="Source Sans Pro"/>
              <a:cs typeface="Source Sans Pro"/>
              <a:sym typeface="Source Sans Pro"/>
            </a:endParaRPr>
          </a:p>
        </p:txBody>
      </p:sp>
      <p:sp>
        <p:nvSpPr>
          <p:cNvPr id="513" name="Google Shape;513;p78"/>
          <p:cNvSpPr txBox="1"/>
          <p:nvPr/>
        </p:nvSpPr>
        <p:spPr>
          <a:xfrm>
            <a:off x="297375" y="1960500"/>
            <a:ext cx="8756100" cy="234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50">
                <a:solidFill>
                  <a:schemeClr val="dk1"/>
                </a:solidFill>
                <a:highlight>
                  <a:srgbClr val="FDFDFD"/>
                </a:highlight>
                <a:latin typeface="Source Sans Pro"/>
                <a:ea typeface="Source Sans Pro"/>
                <a:cs typeface="Source Sans Pro"/>
                <a:sym typeface="Source Sans Pro"/>
              </a:rPr>
              <a:t>Rural nursing homes across the country have about two years to comply with new federal staffing requirements meant to improve the frequency and quality of one-to-one care that residents receive.</a:t>
            </a:r>
            <a:endParaRPr sz="1350">
              <a:solidFill>
                <a:schemeClr val="dk1"/>
              </a:solidFill>
              <a:highlight>
                <a:srgbClr val="FDFDFD"/>
              </a:highlight>
              <a:latin typeface="Source Sans Pro"/>
              <a:ea typeface="Source Sans Pro"/>
              <a:cs typeface="Source Sans Pro"/>
              <a:sym typeface="Source Sans Pro"/>
            </a:endParaRPr>
          </a:p>
          <a:p>
            <a:pPr indent="0" lvl="0" marL="0" rtl="0" algn="l">
              <a:lnSpc>
                <a:spcPct val="115000"/>
              </a:lnSpc>
              <a:spcBef>
                <a:spcPts val="1100"/>
              </a:spcBef>
              <a:spcAft>
                <a:spcPts val="0"/>
              </a:spcAft>
              <a:buNone/>
            </a:pPr>
            <a:r>
              <a:rPr lang="en" sz="1350">
                <a:solidFill>
                  <a:schemeClr val="dk1"/>
                </a:solidFill>
                <a:highlight>
                  <a:srgbClr val="FDFDFD"/>
                </a:highlight>
                <a:latin typeface="Source Sans Pro"/>
                <a:ea typeface="Source Sans Pro"/>
                <a:cs typeface="Source Sans Pro"/>
                <a:sym typeface="Source Sans Pro"/>
              </a:rPr>
              <a:t>Care facilities already struggle to recruit and retain skilled workers. Most of those facilities are nowhere near able to comply with the new federal minimums — a reality revealed through a recent collaborative reporting project from INN’s </a:t>
            </a:r>
            <a:r>
              <a:rPr lang="en" sz="1350" u="sng">
                <a:solidFill>
                  <a:srgbClr val="006CB8"/>
                </a:solidFill>
                <a:highlight>
                  <a:srgbClr val="FDFDFD"/>
                </a:highlight>
                <a:latin typeface="Source Sans Pro"/>
                <a:ea typeface="Source Sans Pro"/>
                <a:cs typeface="Source Sans Pro"/>
                <a:sym typeface="Source Sans Pro"/>
                <a:hlinkClick r:id="rId3">
                  <a:extLst>
                    <a:ext uri="{A12FA001-AC4F-418D-AE19-62706E023703}">
                      <ahyp:hlinkClr val="tx"/>
                    </a:ext>
                  </a:extLst>
                </a:hlinkClick>
              </a:rPr>
              <a:t>Rural News Network</a:t>
            </a:r>
            <a:r>
              <a:rPr lang="en" sz="1350">
                <a:solidFill>
                  <a:schemeClr val="dk1"/>
                </a:solidFill>
                <a:highlight>
                  <a:srgbClr val="FDFDFD"/>
                </a:highlight>
                <a:latin typeface="Source Sans Pro"/>
                <a:ea typeface="Source Sans Pro"/>
                <a:cs typeface="Source Sans Pro"/>
                <a:sym typeface="Source Sans Pro"/>
              </a:rPr>
              <a:t> and other partners.</a:t>
            </a:r>
            <a:endParaRPr sz="1350">
              <a:solidFill>
                <a:schemeClr val="dk1"/>
              </a:solidFill>
              <a:highlight>
                <a:srgbClr val="FDFDFD"/>
              </a:highlight>
              <a:latin typeface="Source Sans Pro"/>
              <a:ea typeface="Source Sans Pro"/>
              <a:cs typeface="Source Sans Pro"/>
              <a:sym typeface="Source Sans Pro"/>
            </a:endParaRPr>
          </a:p>
          <a:p>
            <a:pPr indent="0" lvl="0" marL="0" rtl="0" algn="l">
              <a:lnSpc>
                <a:spcPct val="115000"/>
              </a:lnSpc>
              <a:spcBef>
                <a:spcPts val="1100"/>
              </a:spcBef>
              <a:spcAft>
                <a:spcPts val="1100"/>
              </a:spcAft>
              <a:buNone/>
            </a:pPr>
            <a:r>
              <a:rPr lang="en" sz="1350">
                <a:solidFill>
                  <a:schemeClr val="dk1"/>
                </a:solidFill>
                <a:highlight>
                  <a:srgbClr val="FDFDFD"/>
                </a:highlight>
                <a:latin typeface="Source Sans Pro"/>
                <a:ea typeface="Source Sans Pro"/>
                <a:cs typeface="Source Sans Pro"/>
                <a:sym typeface="Source Sans Pro"/>
              </a:rPr>
              <a:t>The project, “</a:t>
            </a:r>
            <a:r>
              <a:rPr lang="en" sz="1350" u="sng">
                <a:solidFill>
                  <a:srgbClr val="006CB8"/>
                </a:solidFill>
                <a:highlight>
                  <a:srgbClr val="FDFDFD"/>
                </a:highlight>
                <a:latin typeface="Source Sans Pro"/>
                <a:ea typeface="Source Sans Pro"/>
                <a:cs typeface="Source Sans Pro"/>
                <a:sym typeface="Source Sans Pro"/>
                <a:hlinkClick r:id="rId4">
                  <a:extLst>
                    <a:ext uri="{A12FA001-AC4F-418D-AE19-62706E023703}">
                      <ahyp:hlinkClr val="tx"/>
                    </a:ext>
                  </a:extLst>
                </a:hlinkClick>
              </a:rPr>
              <a:t>Falling Short: Rebuilding elderly care in rural America</a:t>
            </a:r>
            <a:r>
              <a:rPr lang="en" sz="1350">
                <a:solidFill>
                  <a:schemeClr val="dk1"/>
                </a:solidFill>
                <a:highlight>
                  <a:srgbClr val="FDFDFD"/>
                </a:highlight>
                <a:latin typeface="Source Sans Pro"/>
                <a:ea typeface="Source Sans Pro"/>
                <a:cs typeface="Source Sans Pro"/>
                <a:sym typeface="Source Sans Pro"/>
              </a:rPr>
              <a:t>,” combined on-the-ground reporting from seven rural newsrooms with data analysis support and visualizations from USA TODAY and Big Local News (BLN) at Stanford University. Support from the National Institute for Health Care Management (NIHCM) made the project possible.</a:t>
            </a:r>
            <a:endParaRPr sz="1350">
              <a:solidFill>
                <a:schemeClr val="dk1"/>
              </a:solidFill>
              <a:highlight>
                <a:srgbClr val="FDFDFD"/>
              </a:highlight>
              <a:latin typeface="Source Sans Pro"/>
              <a:ea typeface="Source Sans Pro"/>
              <a:cs typeface="Source Sans Pro"/>
              <a:sym typeface="Source Sans Pro"/>
            </a:endParaRPr>
          </a:p>
        </p:txBody>
      </p:sp>
      <p:sp>
        <p:nvSpPr>
          <p:cNvPr id="514" name="Google Shape;514;p78"/>
          <p:cNvSpPr txBox="1"/>
          <p:nvPr/>
        </p:nvSpPr>
        <p:spPr>
          <a:xfrm>
            <a:off x="1530975" y="4435425"/>
            <a:ext cx="6288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5"/>
              </a:rPr>
              <a:t>https://biglocalnews.org/content/news/2024/02/13/national-data-collaboration-nursing-homes.html</a:t>
            </a:r>
            <a:endParaRPr/>
          </a:p>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79"/>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INN’s Rural News Network</a:t>
            </a:r>
            <a:endParaRPr sz="4200">
              <a:solidFill>
                <a:srgbClr val="980000"/>
              </a:solidFill>
              <a:latin typeface="Raleway"/>
              <a:ea typeface="Raleway"/>
              <a:cs typeface="Raleway"/>
              <a:sym typeface="Raleway"/>
            </a:endParaRPr>
          </a:p>
        </p:txBody>
      </p:sp>
      <p:pic>
        <p:nvPicPr>
          <p:cNvPr id="520" name="Google Shape;520;p79"/>
          <p:cNvPicPr preferRelativeResize="0"/>
          <p:nvPr/>
        </p:nvPicPr>
        <p:blipFill>
          <a:blip r:embed="rId3">
            <a:alphaModFix/>
          </a:blip>
          <a:stretch>
            <a:fillRect/>
          </a:stretch>
        </p:blipFill>
        <p:spPr>
          <a:xfrm>
            <a:off x="164750" y="2102713"/>
            <a:ext cx="5806326" cy="1942050"/>
          </a:xfrm>
          <a:prstGeom prst="rect">
            <a:avLst/>
          </a:prstGeom>
          <a:noFill/>
          <a:ln cap="flat" cmpd="sng" w="9525">
            <a:solidFill>
              <a:srgbClr val="8B1D22"/>
            </a:solidFill>
            <a:prstDash val="solid"/>
            <a:round/>
            <a:headEnd len="sm" w="sm" type="none"/>
            <a:tailEnd len="sm" w="sm" type="none"/>
          </a:ln>
        </p:spPr>
      </p:pic>
      <p:pic>
        <p:nvPicPr>
          <p:cNvPr id="521" name="Google Shape;521;p79"/>
          <p:cNvPicPr preferRelativeResize="0"/>
          <p:nvPr/>
        </p:nvPicPr>
        <p:blipFill>
          <a:blip r:embed="rId4">
            <a:alphaModFix/>
          </a:blip>
          <a:stretch>
            <a:fillRect/>
          </a:stretch>
        </p:blipFill>
        <p:spPr>
          <a:xfrm>
            <a:off x="5277100" y="2821700"/>
            <a:ext cx="3400152" cy="1986874"/>
          </a:xfrm>
          <a:prstGeom prst="rect">
            <a:avLst/>
          </a:prstGeom>
          <a:noFill/>
          <a:ln cap="flat" cmpd="sng" w="9525">
            <a:solidFill>
              <a:srgbClr val="8B1D22"/>
            </a:solidFill>
            <a:prstDash val="solid"/>
            <a:round/>
            <a:headEnd len="sm" w="sm" type="none"/>
            <a:tailEnd len="sm" w="sm" type="none"/>
          </a:ln>
        </p:spPr>
      </p:pic>
      <p:sp>
        <p:nvSpPr>
          <p:cNvPr id="522" name="Google Shape;522;p79"/>
          <p:cNvSpPr txBox="1"/>
          <p:nvPr>
            <p:ph type="title"/>
          </p:nvPr>
        </p:nvSpPr>
        <p:spPr>
          <a:xfrm>
            <a:off x="311700" y="116230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2300">
                <a:solidFill>
                  <a:srgbClr val="980000"/>
                </a:solidFill>
                <a:latin typeface="Raleway"/>
                <a:ea typeface="Raleway"/>
                <a:cs typeface="Raleway"/>
                <a:sym typeface="Raleway"/>
              </a:rPr>
              <a:t>Nursing Homes Staffing Levels</a:t>
            </a:r>
            <a:endParaRPr sz="2300">
              <a:solidFill>
                <a:srgbClr val="980000"/>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80"/>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INN’s Rural News Network</a:t>
            </a:r>
            <a:endParaRPr sz="4200">
              <a:solidFill>
                <a:srgbClr val="980000"/>
              </a:solidFill>
              <a:latin typeface="Raleway"/>
              <a:ea typeface="Raleway"/>
              <a:cs typeface="Raleway"/>
              <a:sym typeface="Raleway"/>
            </a:endParaRPr>
          </a:p>
        </p:txBody>
      </p:sp>
      <p:sp>
        <p:nvSpPr>
          <p:cNvPr id="528" name="Google Shape;528;p80"/>
          <p:cNvSpPr txBox="1"/>
          <p:nvPr>
            <p:ph type="title"/>
          </p:nvPr>
        </p:nvSpPr>
        <p:spPr>
          <a:xfrm>
            <a:off x="311700" y="116230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2300">
                <a:solidFill>
                  <a:srgbClr val="980000"/>
                </a:solidFill>
                <a:latin typeface="Raleway"/>
                <a:ea typeface="Raleway"/>
                <a:cs typeface="Raleway"/>
                <a:sym typeface="Raleway"/>
              </a:rPr>
              <a:t>Nursing Homes Staffing Levels</a:t>
            </a:r>
            <a:endParaRPr sz="2300">
              <a:solidFill>
                <a:srgbClr val="980000"/>
              </a:solidFill>
              <a:latin typeface="Raleway"/>
              <a:ea typeface="Raleway"/>
              <a:cs typeface="Raleway"/>
              <a:sym typeface="Raleway"/>
            </a:endParaRPr>
          </a:p>
        </p:txBody>
      </p:sp>
      <p:pic>
        <p:nvPicPr>
          <p:cNvPr id="529" name="Google Shape;529;p80"/>
          <p:cNvPicPr preferRelativeResize="0"/>
          <p:nvPr/>
        </p:nvPicPr>
        <p:blipFill>
          <a:blip r:embed="rId3">
            <a:alphaModFix/>
          </a:blip>
          <a:stretch>
            <a:fillRect/>
          </a:stretch>
        </p:blipFill>
        <p:spPr>
          <a:xfrm>
            <a:off x="311700" y="2004100"/>
            <a:ext cx="6233999" cy="2173375"/>
          </a:xfrm>
          <a:prstGeom prst="rect">
            <a:avLst/>
          </a:prstGeom>
          <a:noFill/>
          <a:ln>
            <a:noFill/>
          </a:ln>
        </p:spPr>
      </p:pic>
      <p:pic>
        <p:nvPicPr>
          <p:cNvPr id="530" name="Google Shape;530;p80"/>
          <p:cNvPicPr preferRelativeResize="0"/>
          <p:nvPr/>
        </p:nvPicPr>
        <p:blipFill>
          <a:blip r:embed="rId4">
            <a:alphaModFix/>
          </a:blip>
          <a:stretch>
            <a:fillRect/>
          </a:stretch>
        </p:blipFill>
        <p:spPr>
          <a:xfrm>
            <a:off x="6811325" y="2102900"/>
            <a:ext cx="1944150" cy="19757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1"/>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New York Times</a:t>
            </a:r>
            <a:endParaRPr sz="4200">
              <a:solidFill>
                <a:srgbClr val="980000"/>
              </a:solidFill>
              <a:latin typeface="Raleway"/>
              <a:ea typeface="Raleway"/>
              <a:cs typeface="Raleway"/>
              <a:sym typeface="Raleway"/>
            </a:endParaRPr>
          </a:p>
        </p:txBody>
      </p:sp>
      <p:sp>
        <p:nvSpPr>
          <p:cNvPr id="536" name="Google Shape;536;p81"/>
          <p:cNvSpPr txBox="1"/>
          <p:nvPr>
            <p:ph type="title"/>
          </p:nvPr>
        </p:nvSpPr>
        <p:spPr>
          <a:xfrm>
            <a:off x="311700" y="1162300"/>
            <a:ext cx="8520600" cy="341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2300">
                <a:solidFill>
                  <a:srgbClr val="980000"/>
                </a:solidFill>
                <a:latin typeface="Raleway"/>
                <a:ea typeface="Raleway"/>
                <a:cs typeface="Raleway"/>
                <a:sym typeface="Raleway"/>
              </a:rPr>
              <a:t>Local Investigations Fellowship </a:t>
            </a:r>
            <a:endParaRPr sz="2300">
              <a:solidFill>
                <a:srgbClr val="980000"/>
              </a:solidFill>
              <a:latin typeface="Raleway"/>
              <a:ea typeface="Raleway"/>
              <a:cs typeface="Raleway"/>
              <a:sym typeface="Raleway"/>
            </a:endParaRPr>
          </a:p>
        </p:txBody>
      </p:sp>
      <p:pic>
        <p:nvPicPr>
          <p:cNvPr id="537" name="Google Shape;537;p81"/>
          <p:cNvPicPr preferRelativeResize="0"/>
          <p:nvPr/>
        </p:nvPicPr>
        <p:blipFill>
          <a:blip r:embed="rId3">
            <a:alphaModFix/>
          </a:blip>
          <a:stretch>
            <a:fillRect/>
          </a:stretch>
        </p:blipFill>
        <p:spPr>
          <a:xfrm>
            <a:off x="152400" y="1546900"/>
            <a:ext cx="3111467" cy="2834599"/>
          </a:xfrm>
          <a:prstGeom prst="rect">
            <a:avLst/>
          </a:prstGeom>
          <a:noFill/>
          <a:ln cap="flat" cmpd="sng" w="9525">
            <a:solidFill>
              <a:srgbClr val="B7B7B7"/>
            </a:solidFill>
            <a:prstDash val="solid"/>
            <a:round/>
            <a:headEnd len="sm" w="sm" type="none"/>
            <a:tailEnd len="sm" w="sm" type="none"/>
          </a:ln>
        </p:spPr>
      </p:pic>
      <p:pic>
        <p:nvPicPr>
          <p:cNvPr id="538" name="Google Shape;538;p81"/>
          <p:cNvPicPr preferRelativeResize="0"/>
          <p:nvPr/>
        </p:nvPicPr>
        <p:blipFill>
          <a:blip r:embed="rId4">
            <a:alphaModFix/>
          </a:blip>
          <a:stretch>
            <a:fillRect/>
          </a:stretch>
        </p:blipFill>
        <p:spPr>
          <a:xfrm>
            <a:off x="3416267" y="2037100"/>
            <a:ext cx="5575333" cy="288179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2"/>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Overdose death</a:t>
            </a:r>
            <a:r>
              <a:rPr lang="en" sz="4200">
                <a:solidFill>
                  <a:srgbClr val="980000"/>
                </a:solidFill>
                <a:latin typeface="Raleway"/>
                <a:ea typeface="Raleway"/>
                <a:cs typeface="Raleway"/>
                <a:sym typeface="Raleway"/>
              </a:rPr>
              <a:t>s</a:t>
            </a:r>
            <a:endParaRPr sz="4200">
              <a:solidFill>
                <a:srgbClr val="980000"/>
              </a:solidFill>
              <a:latin typeface="Raleway"/>
              <a:ea typeface="Raleway"/>
              <a:cs typeface="Raleway"/>
              <a:sym typeface="Raleway"/>
            </a:endParaRPr>
          </a:p>
        </p:txBody>
      </p:sp>
      <p:pic>
        <p:nvPicPr>
          <p:cNvPr id="544" name="Google Shape;544;p82"/>
          <p:cNvPicPr preferRelativeResize="0"/>
          <p:nvPr/>
        </p:nvPicPr>
        <p:blipFill>
          <a:blip r:embed="rId3">
            <a:alphaModFix/>
          </a:blip>
          <a:stretch>
            <a:fillRect/>
          </a:stretch>
        </p:blipFill>
        <p:spPr>
          <a:xfrm>
            <a:off x="685800" y="1392450"/>
            <a:ext cx="7883748" cy="3598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83"/>
          <p:cNvPicPr preferRelativeResize="0"/>
          <p:nvPr/>
        </p:nvPicPr>
        <p:blipFill>
          <a:blip r:embed="rId3">
            <a:alphaModFix/>
          </a:blip>
          <a:stretch>
            <a:fillRect/>
          </a:stretch>
        </p:blipFill>
        <p:spPr>
          <a:xfrm>
            <a:off x="3076250" y="2776600"/>
            <a:ext cx="2977679" cy="2230352"/>
          </a:xfrm>
          <a:prstGeom prst="rect">
            <a:avLst/>
          </a:prstGeom>
          <a:noFill/>
          <a:ln cap="flat" cmpd="sng" w="9525">
            <a:solidFill>
              <a:srgbClr val="CCCCCC"/>
            </a:solidFill>
            <a:prstDash val="solid"/>
            <a:round/>
            <a:headEnd len="sm" w="sm" type="none"/>
            <a:tailEnd len="sm" w="sm" type="none"/>
          </a:ln>
        </p:spPr>
      </p:pic>
      <p:pic>
        <p:nvPicPr>
          <p:cNvPr id="550" name="Google Shape;550;p83"/>
          <p:cNvPicPr preferRelativeResize="0"/>
          <p:nvPr/>
        </p:nvPicPr>
        <p:blipFill>
          <a:blip r:embed="rId4">
            <a:alphaModFix/>
          </a:blip>
          <a:stretch>
            <a:fillRect/>
          </a:stretch>
        </p:blipFill>
        <p:spPr>
          <a:xfrm>
            <a:off x="6128663" y="131388"/>
            <a:ext cx="2975724" cy="2221622"/>
          </a:xfrm>
          <a:prstGeom prst="rect">
            <a:avLst/>
          </a:prstGeom>
          <a:noFill/>
          <a:ln cap="flat" cmpd="sng" w="9525">
            <a:solidFill>
              <a:srgbClr val="CCCCCC"/>
            </a:solidFill>
            <a:prstDash val="solid"/>
            <a:round/>
            <a:headEnd len="sm" w="sm" type="none"/>
            <a:tailEnd len="sm" w="sm" type="none"/>
          </a:ln>
        </p:spPr>
      </p:pic>
      <p:pic>
        <p:nvPicPr>
          <p:cNvPr id="551" name="Google Shape;551;p83"/>
          <p:cNvPicPr preferRelativeResize="0"/>
          <p:nvPr/>
        </p:nvPicPr>
        <p:blipFill>
          <a:blip r:embed="rId5">
            <a:alphaModFix/>
          </a:blip>
          <a:stretch>
            <a:fillRect/>
          </a:stretch>
        </p:blipFill>
        <p:spPr>
          <a:xfrm>
            <a:off x="6129613" y="2776600"/>
            <a:ext cx="2973804" cy="2221625"/>
          </a:xfrm>
          <a:prstGeom prst="rect">
            <a:avLst/>
          </a:prstGeom>
          <a:noFill/>
          <a:ln cap="flat" cmpd="sng" w="9525">
            <a:solidFill>
              <a:srgbClr val="CCCCCC"/>
            </a:solidFill>
            <a:prstDash val="solid"/>
            <a:round/>
            <a:headEnd len="sm" w="sm" type="none"/>
            <a:tailEnd len="sm" w="sm" type="none"/>
          </a:ln>
        </p:spPr>
      </p:pic>
      <p:pic>
        <p:nvPicPr>
          <p:cNvPr id="552" name="Google Shape;552;p83"/>
          <p:cNvPicPr preferRelativeResize="0"/>
          <p:nvPr/>
        </p:nvPicPr>
        <p:blipFill>
          <a:blip r:embed="rId6">
            <a:alphaModFix/>
          </a:blip>
          <a:stretch>
            <a:fillRect/>
          </a:stretch>
        </p:blipFill>
        <p:spPr>
          <a:xfrm>
            <a:off x="33040" y="130674"/>
            <a:ext cx="2975724" cy="2223052"/>
          </a:xfrm>
          <a:prstGeom prst="rect">
            <a:avLst/>
          </a:prstGeom>
          <a:noFill/>
          <a:ln cap="flat" cmpd="sng" w="9525">
            <a:solidFill>
              <a:srgbClr val="CCCCCC"/>
            </a:solidFill>
            <a:prstDash val="solid"/>
            <a:round/>
            <a:headEnd len="sm" w="sm" type="none"/>
            <a:tailEnd len="sm" w="sm" type="none"/>
          </a:ln>
        </p:spPr>
      </p:pic>
      <p:pic>
        <p:nvPicPr>
          <p:cNvPr id="553" name="Google Shape;553;p83"/>
          <p:cNvPicPr preferRelativeResize="0"/>
          <p:nvPr/>
        </p:nvPicPr>
        <p:blipFill>
          <a:blip r:embed="rId7">
            <a:alphaModFix/>
          </a:blip>
          <a:stretch>
            <a:fillRect/>
          </a:stretch>
        </p:blipFill>
        <p:spPr>
          <a:xfrm>
            <a:off x="24825" y="2778043"/>
            <a:ext cx="2973798" cy="2228908"/>
          </a:xfrm>
          <a:prstGeom prst="rect">
            <a:avLst/>
          </a:prstGeom>
          <a:noFill/>
          <a:ln cap="flat" cmpd="sng" w="9525">
            <a:solidFill>
              <a:srgbClr val="CCCCCC"/>
            </a:solidFill>
            <a:prstDash val="solid"/>
            <a:round/>
            <a:headEnd len="sm" w="sm" type="none"/>
            <a:tailEnd len="sm" w="sm" type="none"/>
          </a:ln>
        </p:spPr>
      </p:pic>
      <p:pic>
        <p:nvPicPr>
          <p:cNvPr id="554" name="Google Shape;554;p83" title="Screenshot 2025-03-28 at 10.20.46 AM.png"/>
          <p:cNvPicPr preferRelativeResize="0"/>
          <p:nvPr/>
        </p:nvPicPr>
        <p:blipFill>
          <a:blip r:embed="rId8">
            <a:alphaModFix/>
          </a:blip>
          <a:stretch>
            <a:fillRect/>
          </a:stretch>
        </p:blipFill>
        <p:spPr>
          <a:xfrm>
            <a:off x="3474934" y="130675"/>
            <a:ext cx="2187575" cy="568775"/>
          </a:xfrm>
          <a:prstGeom prst="rect">
            <a:avLst/>
          </a:prstGeom>
          <a:noFill/>
          <a:ln>
            <a:noFill/>
          </a:ln>
        </p:spPr>
      </p:pic>
      <p:pic>
        <p:nvPicPr>
          <p:cNvPr id="555" name="Google Shape;555;p83" title="Screenshot 2025-03-28 at 10.37.19 AM.png"/>
          <p:cNvPicPr preferRelativeResize="0"/>
          <p:nvPr/>
        </p:nvPicPr>
        <p:blipFill>
          <a:blip r:embed="rId9">
            <a:alphaModFix/>
          </a:blip>
          <a:stretch>
            <a:fillRect/>
          </a:stretch>
        </p:blipFill>
        <p:spPr>
          <a:xfrm>
            <a:off x="3051488" y="699450"/>
            <a:ext cx="3034476" cy="747075"/>
          </a:xfrm>
          <a:prstGeom prst="rect">
            <a:avLst/>
          </a:prstGeom>
          <a:noFill/>
          <a:ln>
            <a:noFill/>
          </a:ln>
        </p:spPr>
      </p:pic>
      <p:pic>
        <p:nvPicPr>
          <p:cNvPr id="556" name="Google Shape;556;p83" title="Screenshot 2025-03-28 at 10.36.49 AM.png"/>
          <p:cNvPicPr preferRelativeResize="0"/>
          <p:nvPr/>
        </p:nvPicPr>
        <p:blipFill>
          <a:blip r:embed="rId10">
            <a:alphaModFix/>
          </a:blip>
          <a:stretch>
            <a:fillRect/>
          </a:stretch>
        </p:blipFill>
        <p:spPr>
          <a:xfrm>
            <a:off x="3608525" y="1465150"/>
            <a:ext cx="1981224" cy="1225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84"/>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Overdose deaths - data</a:t>
            </a:r>
            <a:endParaRPr sz="4200">
              <a:solidFill>
                <a:srgbClr val="980000"/>
              </a:solidFill>
              <a:latin typeface="Raleway"/>
              <a:ea typeface="Raleway"/>
              <a:cs typeface="Raleway"/>
              <a:sym typeface="Raleway"/>
            </a:endParaRPr>
          </a:p>
        </p:txBody>
      </p:sp>
      <p:pic>
        <p:nvPicPr>
          <p:cNvPr id="562" name="Google Shape;562;p84"/>
          <p:cNvPicPr preferRelativeResize="0"/>
          <p:nvPr/>
        </p:nvPicPr>
        <p:blipFill>
          <a:blip r:embed="rId3">
            <a:alphaModFix/>
          </a:blip>
          <a:stretch>
            <a:fillRect/>
          </a:stretch>
        </p:blipFill>
        <p:spPr>
          <a:xfrm>
            <a:off x="4787325" y="2780050"/>
            <a:ext cx="4113900" cy="2022024"/>
          </a:xfrm>
          <a:prstGeom prst="rect">
            <a:avLst/>
          </a:prstGeom>
          <a:noFill/>
          <a:ln cap="flat" cmpd="sng" w="9525">
            <a:solidFill>
              <a:srgbClr val="D9D9D9"/>
            </a:solidFill>
            <a:prstDash val="solid"/>
            <a:round/>
            <a:headEnd len="sm" w="sm" type="none"/>
            <a:tailEnd len="sm" w="sm" type="none"/>
          </a:ln>
        </p:spPr>
      </p:pic>
      <p:pic>
        <p:nvPicPr>
          <p:cNvPr id="563" name="Google Shape;563;p84"/>
          <p:cNvPicPr preferRelativeResize="0"/>
          <p:nvPr/>
        </p:nvPicPr>
        <p:blipFill>
          <a:blip r:embed="rId4">
            <a:alphaModFix/>
          </a:blip>
          <a:stretch>
            <a:fillRect/>
          </a:stretch>
        </p:blipFill>
        <p:spPr>
          <a:xfrm>
            <a:off x="255950" y="1471325"/>
            <a:ext cx="4426051" cy="2508776"/>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pic>
        <p:nvPicPr>
          <p:cNvPr id="568" name="Google Shape;568;p85"/>
          <p:cNvPicPr preferRelativeResize="0"/>
          <p:nvPr/>
        </p:nvPicPr>
        <p:blipFill>
          <a:blip r:embed="rId3">
            <a:alphaModFix/>
          </a:blip>
          <a:stretch>
            <a:fillRect/>
          </a:stretch>
        </p:blipFill>
        <p:spPr>
          <a:xfrm>
            <a:off x="1905000" y="1034300"/>
            <a:ext cx="5491674" cy="3956800"/>
          </a:xfrm>
          <a:prstGeom prst="rect">
            <a:avLst/>
          </a:prstGeom>
          <a:noFill/>
          <a:ln>
            <a:noFill/>
          </a:ln>
        </p:spPr>
      </p:pic>
      <p:sp>
        <p:nvSpPr>
          <p:cNvPr id="569" name="Google Shape;569;p85"/>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School Enrollment</a:t>
            </a:r>
            <a:endParaRPr sz="4200">
              <a:solidFill>
                <a:srgbClr val="980000"/>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86"/>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School Enrollment</a:t>
            </a:r>
            <a:endParaRPr sz="4200">
              <a:solidFill>
                <a:srgbClr val="980000"/>
              </a:solidFill>
              <a:latin typeface="Raleway"/>
              <a:ea typeface="Raleway"/>
              <a:cs typeface="Raleway"/>
              <a:sym typeface="Raleway"/>
            </a:endParaRPr>
          </a:p>
        </p:txBody>
      </p:sp>
      <p:pic>
        <p:nvPicPr>
          <p:cNvPr id="575" name="Google Shape;575;p86"/>
          <p:cNvPicPr preferRelativeResize="0"/>
          <p:nvPr/>
        </p:nvPicPr>
        <p:blipFill>
          <a:blip r:embed="rId3">
            <a:alphaModFix/>
          </a:blip>
          <a:stretch>
            <a:fillRect/>
          </a:stretch>
        </p:blipFill>
        <p:spPr>
          <a:xfrm>
            <a:off x="914400" y="1240050"/>
            <a:ext cx="7399634" cy="35986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id="580" name="Google Shape;580;p87"/>
          <p:cNvPicPr preferRelativeResize="0"/>
          <p:nvPr/>
        </p:nvPicPr>
        <p:blipFill>
          <a:blip r:embed="rId3">
            <a:alphaModFix/>
          </a:blip>
          <a:stretch>
            <a:fillRect/>
          </a:stretch>
        </p:blipFill>
        <p:spPr>
          <a:xfrm>
            <a:off x="72775" y="40950"/>
            <a:ext cx="3668687" cy="483870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581" name="Google Shape;581;p87"/>
          <p:cNvPicPr preferRelativeResize="0"/>
          <p:nvPr/>
        </p:nvPicPr>
        <p:blipFill>
          <a:blip r:embed="rId4">
            <a:alphaModFix/>
          </a:blip>
          <a:stretch>
            <a:fillRect/>
          </a:stretch>
        </p:blipFill>
        <p:spPr>
          <a:xfrm>
            <a:off x="3225062" y="205475"/>
            <a:ext cx="5097738" cy="2212915"/>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582" name="Google Shape;582;p87"/>
          <p:cNvPicPr preferRelativeResize="0"/>
          <p:nvPr/>
        </p:nvPicPr>
        <p:blipFill>
          <a:blip r:embed="rId5">
            <a:alphaModFix/>
          </a:blip>
          <a:stretch>
            <a:fillRect/>
          </a:stretch>
        </p:blipFill>
        <p:spPr>
          <a:xfrm>
            <a:off x="3225050" y="2335550"/>
            <a:ext cx="5894649" cy="816200"/>
          </a:xfrm>
          <a:prstGeom prst="rect">
            <a:avLst/>
          </a:prstGeom>
          <a:noFill/>
          <a:ln>
            <a:noFill/>
          </a:ln>
          <a:effectLst>
            <a:outerShdw blurRad="57150" rotWithShape="0" algn="bl" dir="5400000" dist="19050">
              <a:srgbClr val="000000">
                <a:alpha val="50000"/>
              </a:srgbClr>
            </a:outerShdw>
          </a:effectLst>
        </p:spPr>
      </p:pic>
      <p:pic>
        <p:nvPicPr>
          <p:cNvPr id="583" name="Google Shape;583;p87"/>
          <p:cNvPicPr preferRelativeResize="0"/>
          <p:nvPr/>
        </p:nvPicPr>
        <p:blipFill>
          <a:blip r:embed="rId6">
            <a:alphaModFix/>
          </a:blip>
          <a:stretch>
            <a:fillRect/>
          </a:stretch>
        </p:blipFill>
        <p:spPr>
          <a:xfrm>
            <a:off x="3225048" y="3138250"/>
            <a:ext cx="5020274" cy="2005257"/>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584" name="Google Shape;584;p87"/>
          <p:cNvSpPr txBox="1"/>
          <p:nvPr/>
        </p:nvSpPr>
        <p:spPr>
          <a:xfrm>
            <a:off x="127400" y="4826575"/>
            <a:ext cx="30573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u="sng">
                <a:solidFill>
                  <a:schemeClr val="hlink"/>
                </a:solidFill>
                <a:hlinkClick r:id="rId7"/>
              </a:rPr>
              <a:t>https://www.lohud.com/story/news/education/2023/02/09/60000-kids-missing-from-nys-public-schools-since-pandemic-ap-finds/69885642007/</a:t>
            </a:r>
            <a:endParaRPr sz="700">
              <a:solidFill>
                <a:schemeClr val="dk2"/>
              </a:solidFill>
            </a:endParaRPr>
          </a:p>
          <a:p>
            <a:pPr indent="0" lvl="0" marL="0" rtl="0" algn="l">
              <a:spcBef>
                <a:spcPts val="0"/>
              </a:spcBef>
              <a:spcAft>
                <a:spcPts val="0"/>
              </a:spcAft>
              <a:buNone/>
            </a:pPr>
            <a:r>
              <a:t/>
            </a:r>
            <a:endParaRPr sz="700">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88"/>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School Enrollment</a:t>
            </a:r>
            <a:endParaRPr sz="4200">
              <a:solidFill>
                <a:srgbClr val="980000"/>
              </a:solidFill>
              <a:latin typeface="Raleway"/>
              <a:ea typeface="Raleway"/>
              <a:cs typeface="Raleway"/>
              <a:sym typeface="Raleway"/>
            </a:endParaRPr>
          </a:p>
        </p:txBody>
      </p:sp>
      <p:pic>
        <p:nvPicPr>
          <p:cNvPr id="590" name="Google Shape;590;p88"/>
          <p:cNvPicPr preferRelativeResize="0"/>
          <p:nvPr/>
        </p:nvPicPr>
        <p:blipFill>
          <a:blip r:embed="rId3">
            <a:alphaModFix/>
          </a:blip>
          <a:stretch>
            <a:fillRect/>
          </a:stretch>
        </p:blipFill>
        <p:spPr>
          <a:xfrm>
            <a:off x="1143000" y="1240050"/>
            <a:ext cx="7018852" cy="35986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89"/>
          <p:cNvPicPr preferRelativeResize="0"/>
          <p:nvPr/>
        </p:nvPicPr>
        <p:blipFill>
          <a:blip r:embed="rId3">
            <a:alphaModFix/>
          </a:blip>
          <a:stretch>
            <a:fillRect/>
          </a:stretch>
        </p:blipFill>
        <p:spPr>
          <a:xfrm>
            <a:off x="1524000" y="1087650"/>
            <a:ext cx="6111576" cy="3598650"/>
          </a:xfrm>
          <a:prstGeom prst="rect">
            <a:avLst/>
          </a:prstGeom>
          <a:noFill/>
          <a:ln cap="flat" cmpd="sng" w="9525">
            <a:solidFill>
              <a:schemeClr val="dk2"/>
            </a:solidFill>
            <a:prstDash val="solid"/>
            <a:round/>
            <a:headEnd len="sm" w="sm" type="none"/>
            <a:tailEnd len="sm" w="sm" type="none"/>
          </a:ln>
        </p:spPr>
      </p:pic>
      <p:sp>
        <p:nvSpPr>
          <p:cNvPr id="596" name="Google Shape;596;p89"/>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School Enrollment</a:t>
            </a:r>
            <a:endParaRPr sz="4200">
              <a:solidFill>
                <a:srgbClr val="980000"/>
              </a:solidFill>
              <a:latin typeface="Raleway"/>
              <a:ea typeface="Raleway"/>
              <a:cs typeface="Raleway"/>
              <a:sym typeface="Raleway"/>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90"/>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School Enrollment</a:t>
            </a:r>
            <a:endParaRPr sz="4200">
              <a:solidFill>
                <a:srgbClr val="980000"/>
              </a:solidFill>
              <a:latin typeface="Raleway"/>
              <a:ea typeface="Raleway"/>
              <a:cs typeface="Raleway"/>
              <a:sym typeface="Raleway"/>
            </a:endParaRPr>
          </a:p>
        </p:txBody>
      </p:sp>
      <p:pic>
        <p:nvPicPr>
          <p:cNvPr id="602" name="Google Shape;602;p90"/>
          <p:cNvPicPr preferRelativeResize="0"/>
          <p:nvPr/>
        </p:nvPicPr>
        <p:blipFill>
          <a:blip r:embed="rId3">
            <a:alphaModFix/>
          </a:blip>
          <a:stretch>
            <a:fillRect/>
          </a:stretch>
        </p:blipFill>
        <p:spPr>
          <a:xfrm>
            <a:off x="1752600" y="1163850"/>
            <a:ext cx="5735434" cy="35986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91"/>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Story Recipes</a:t>
            </a:r>
            <a:endParaRPr sz="4200">
              <a:solidFill>
                <a:srgbClr val="980000"/>
              </a:solidFill>
              <a:latin typeface="Raleway"/>
              <a:ea typeface="Raleway"/>
              <a:cs typeface="Raleway"/>
              <a:sym typeface="Raleway"/>
            </a:endParaRPr>
          </a:p>
        </p:txBody>
      </p:sp>
      <p:pic>
        <p:nvPicPr>
          <p:cNvPr id="608" name="Google Shape;608;p91"/>
          <p:cNvPicPr preferRelativeResize="0"/>
          <p:nvPr/>
        </p:nvPicPr>
        <p:blipFill>
          <a:blip r:embed="rId3">
            <a:alphaModFix/>
          </a:blip>
          <a:stretch>
            <a:fillRect/>
          </a:stretch>
        </p:blipFill>
        <p:spPr>
          <a:xfrm>
            <a:off x="593400" y="1452275"/>
            <a:ext cx="3702600" cy="3639323"/>
          </a:xfrm>
          <a:prstGeom prst="rect">
            <a:avLst/>
          </a:prstGeom>
          <a:noFill/>
          <a:ln>
            <a:noFill/>
          </a:ln>
        </p:spPr>
      </p:pic>
      <p:pic>
        <p:nvPicPr>
          <p:cNvPr id="609" name="Google Shape;609;p91"/>
          <p:cNvPicPr preferRelativeResize="0"/>
          <p:nvPr/>
        </p:nvPicPr>
        <p:blipFill>
          <a:blip r:embed="rId4">
            <a:alphaModFix/>
          </a:blip>
          <a:stretch>
            <a:fillRect/>
          </a:stretch>
        </p:blipFill>
        <p:spPr>
          <a:xfrm>
            <a:off x="4572000" y="1959561"/>
            <a:ext cx="4423301" cy="24125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92"/>
          <p:cNvSpPr txBox="1"/>
          <p:nvPr/>
        </p:nvSpPr>
        <p:spPr>
          <a:xfrm>
            <a:off x="5908227" y="653975"/>
            <a:ext cx="3235800" cy="120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Free software that helps journalists access, analyze and publish data</a:t>
            </a:r>
            <a:endParaRPr sz="2000">
              <a:solidFill>
                <a:srgbClr val="8B1D22"/>
              </a:solidFill>
              <a:latin typeface="Source Sans Pro"/>
              <a:ea typeface="Source Sans Pro"/>
              <a:cs typeface="Source Sans Pro"/>
              <a:sym typeface="Source Sans Pro"/>
            </a:endParaRPr>
          </a:p>
        </p:txBody>
      </p:sp>
      <p:sp>
        <p:nvSpPr>
          <p:cNvPr id="615" name="Google Shape;615;p92"/>
          <p:cNvSpPr txBox="1"/>
          <p:nvPr/>
        </p:nvSpPr>
        <p:spPr>
          <a:xfrm>
            <a:off x="5890350" y="230825"/>
            <a:ext cx="3797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solidFill>
                  <a:srgbClr val="8B1D22"/>
                </a:solidFill>
                <a:latin typeface="Roboto Slab"/>
                <a:ea typeface="Roboto Slab"/>
                <a:cs typeface="Roboto Slab"/>
                <a:sym typeface="Roboto Slab"/>
              </a:rPr>
              <a:t>Tools</a:t>
            </a:r>
            <a:endParaRPr b="1" sz="2600">
              <a:solidFill>
                <a:srgbClr val="8B1D22"/>
              </a:solidFill>
              <a:latin typeface="Roboto Slab"/>
              <a:ea typeface="Roboto Slab"/>
              <a:cs typeface="Roboto Slab"/>
              <a:sym typeface="Roboto Slab"/>
            </a:endParaRPr>
          </a:p>
        </p:txBody>
      </p:sp>
      <p:pic>
        <p:nvPicPr>
          <p:cNvPr id="616" name="Google Shape;616;p92">
            <a:hlinkClick r:id="rId3"/>
          </p:cNvPr>
          <p:cNvPicPr preferRelativeResize="0"/>
          <p:nvPr/>
        </p:nvPicPr>
        <p:blipFill>
          <a:blip r:embed="rId4">
            <a:alphaModFix/>
          </a:blip>
          <a:stretch>
            <a:fillRect/>
          </a:stretch>
        </p:blipFill>
        <p:spPr>
          <a:xfrm>
            <a:off x="152400" y="152400"/>
            <a:ext cx="5214836" cy="48386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93"/>
          <p:cNvSpPr txBox="1"/>
          <p:nvPr/>
        </p:nvSpPr>
        <p:spPr>
          <a:xfrm>
            <a:off x="5749327" y="1500150"/>
            <a:ext cx="3235800" cy="120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Census data for any area</a:t>
            </a:r>
            <a:endParaRPr sz="2000">
              <a:solidFill>
                <a:srgbClr val="8B1D22"/>
              </a:solidFill>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2000">
                <a:solidFill>
                  <a:srgbClr val="8B1D22"/>
                </a:solidFill>
                <a:latin typeface="Source Sans Pro"/>
                <a:ea typeface="Source Sans Pro"/>
                <a:cs typeface="Source Sans Pro"/>
                <a:sym typeface="Source Sans Pro"/>
              </a:rPr>
              <a:t>in America. Embeds for your CMS.</a:t>
            </a:r>
            <a:endParaRPr sz="2000">
              <a:solidFill>
                <a:srgbClr val="8B1D22"/>
              </a:solidFill>
              <a:latin typeface="Source Sans Pro"/>
              <a:ea typeface="Source Sans Pro"/>
              <a:cs typeface="Source Sans Pro"/>
              <a:sym typeface="Source Sans Pro"/>
            </a:endParaRPr>
          </a:p>
        </p:txBody>
      </p:sp>
      <p:pic>
        <p:nvPicPr>
          <p:cNvPr id="622" name="Google Shape;622;p93">
            <a:hlinkClick r:id="rId3"/>
          </p:cNvPr>
          <p:cNvPicPr preferRelativeResize="0"/>
          <p:nvPr/>
        </p:nvPicPr>
        <p:blipFill>
          <a:blip r:embed="rId4">
            <a:alphaModFix/>
          </a:blip>
          <a:stretch>
            <a:fillRect/>
          </a:stretch>
        </p:blipFill>
        <p:spPr>
          <a:xfrm>
            <a:off x="152400" y="970625"/>
            <a:ext cx="5214825" cy="4020476"/>
          </a:xfrm>
          <a:prstGeom prst="rect">
            <a:avLst/>
          </a:prstGeom>
          <a:noFill/>
          <a:ln>
            <a:noFill/>
          </a:ln>
        </p:spPr>
      </p:pic>
      <p:sp>
        <p:nvSpPr>
          <p:cNvPr id="623" name="Google Shape;623;p93"/>
          <p:cNvSpPr txBox="1"/>
          <p:nvPr/>
        </p:nvSpPr>
        <p:spPr>
          <a:xfrm>
            <a:off x="210475" y="215700"/>
            <a:ext cx="6819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980000"/>
                </a:solidFill>
                <a:latin typeface="Raleway"/>
                <a:ea typeface="Raleway"/>
                <a:cs typeface="Raleway"/>
                <a:sym typeface="Raleway"/>
              </a:rPr>
              <a:t>https://censusmapper.biglocalnews.org</a:t>
            </a:r>
            <a:endParaRPr sz="2500">
              <a:solidFill>
                <a:srgbClr val="980000"/>
              </a:solidFill>
              <a:latin typeface="Raleway"/>
              <a:ea typeface="Raleway"/>
              <a:cs typeface="Raleway"/>
              <a:sym typeface="Ralewa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4"/>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629" name="Google Shape;629;p94" title="Screenshot 2025-03-28 at 11.47.01 AM.png">
            <a:hlinkClick r:id="rId3"/>
          </p:cNvPr>
          <p:cNvPicPr preferRelativeResize="0"/>
          <p:nvPr/>
        </p:nvPicPr>
        <p:blipFill>
          <a:blip r:embed="rId4">
            <a:alphaModFix/>
          </a:blip>
          <a:stretch>
            <a:fillRect/>
          </a:stretch>
        </p:blipFill>
        <p:spPr>
          <a:xfrm>
            <a:off x="722775" y="353175"/>
            <a:ext cx="8166328" cy="400740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95"/>
          <p:cNvSpPr txBox="1"/>
          <p:nvPr>
            <p:ph type="title"/>
          </p:nvPr>
        </p:nvSpPr>
        <p:spPr>
          <a:xfrm>
            <a:off x="395000" y="21422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U.S. Place Sampler</a:t>
            </a:r>
            <a:endParaRPr/>
          </a:p>
        </p:txBody>
      </p:sp>
      <p:sp>
        <p:nvSpPr>
          <p:cNvPr id="635" name="Google Shape;635;p95"/>
          <p:cNvSpPr txBox="1"/>
          <p:nvPr/>
        </p:nvSpPr>
        <p:spPr>
          <a:xfrm>
            <a:off x="1564975" y="1056025"/>
            <a:ext cx="601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Draw a random sample of addresses from anywhere in the country.</a:t>
            </a:r>
            <a:endParaRPr/>
          </a:p>
        </p:txBody>
      </p:sp>
      <p:pic>
        <p:nvPicPr>
          <p:cNvPr id="636" name="Google Shape;636;p95"/>
          <p:cNvPicPr preferRelativeResize="0"/>
          <p:nvPr/>
        </p:nvPicPr>
        <p:blipFill>
          <a:blip r:embed="rId3">
            <a:alphaModFix/>
          </a:blip>
          <a:stretch>
            <a:fillRect/>
          </a:stretch>
        </p:blipFill>
        <p:spPr>
          <a:xfrm>
            <a:off x="1564963" y="1513225"/>
            <a:ext cx="6014084" cy="3382475"/>
          </a:xfrm>
          <a:prstGeom prst="rect">
            <a:avLst/>
          </a:prstGeom>
          <a:noFill/>
          <a:ln>
            <a:noFill/>
          </a:ln>
        </p:spPr>
      </p:pic>
      <p:sp>
        <p:nvSpPr>
          <p:cNvPr id="637" name="Google Shape;637;p95"/>
          <p:cNvSpPr txBox="1"/>
          <p:nvPr/>
        </p:nvSpPr>
        <p:spPr>
          <a:xfrm>
            <a:off x="1564963" y="4865700"/>
            <a:ext cx="6014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With Leon Yin &amp; Aaron Sankin, </a:t>
            </a:r>
            <a:r>
              <a:rPr lang="en" sz="1100" u="sng">
                <a:solidFill>
                  <a:schemeClr val="accent5"/>
                </a:solidFill>
                <a:hlinkClick r:id="rId4">
                  <a:extLst>
                    <a:ext uri="{A12FA001-AC4F-418D-AE19-62706E023703}">
                      <ahyp:hlinkClr val="tx"/>
                    </a:ext>
                  </a:extLst>
                </a:hlinkClick>
              </a:rPr>
              <a:t>The Markup</a:t>
            </a:r>
            <a:r>
              <a:rPr lang="en" sz="1100"/>
              <a:t>. Image: Gabriel Hongsdusit</a:t>
            </a:r>
            <a:endParaRPr sz="11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96"/>
          <p:cNvSpPr txBox="1"/>
          <p:nvPr>
            <p:ph type="title"/>
          </p:nvPr>
        </p:nvSpPr>
        <p:spPr>
          <a:xfrm>
            <a:off x="395000" y="21422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U.S. Place Sampler</a:t>
            </a:r>
            <a:endParaRPr/>
          </a:p>
        </p:txBody>
      </p:sp>
      <p:sp>
        <p:nvSpPr>
          <p:cNvPr id="643" name="Google Shape;643;p96"/>
          <p:cNvSpPr txBox="1"/>
          <p:nvPr/>
        </p:nvSpPr>
        <p:spPr>
          <a:xfrm>
            <a:off x="1897775" y="1817950"/>
            <a:ext cx="470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44" name="Google Shape;644;p96"/>
          <p:cNvSpPr txBox="1"/>
          <p:nvPr>
            <p:ph idx="4294967295" type="subTitle"/>
          </p:nvPr>
        </p:nvSpPr>
        <p:spPr>
          <a:xfrm>
            <a:off x="825500" y="1132325"/>
            <a:ext cx="7659600" cy="8808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770"/>
              <a:buNone/>
            </a:pPr>
            <a:r>
              <a:t/>
            </a:r>
            <a:endParaRPr sz="1729">
              <a:latin typeface="Raleway"/>
              <a:ea typeface="Raleway"/>
              <a:cs typeface="Raleway"/>
              <a:sym typeface="Raleway"/>
            </a:endParaRPr>
          </a:p>
          <a:p>
            <a:pPr indent="0" lvl="0" marL="0" rtl="0" algn="l">
              <a:lnSpc>
                <a:spcPct val="80000"/>
              </a:lnSpc>
              <a:spcBef>
                <a:spcPts val="1000"/>
              </a:spcBef>
              <a:spcAft>
                <a:spcPts val="0"/>
              </a:spcAft>
              <a:buNone/>
            </a:pPr>
            <a:r>
              <a:rPr lang="en" sz="2007">
                <a:solidFill>
                  <a:srgbClr val="000000"/>
                </a:solidFill>
                <a:latin typeface="Raleway"/>
                <a:ea typeface="Raleway"/>
                <a:cs typeface="Raleway"/>
                <a:sym typeface="Raleway"/>
              </a:rPr>
              <a:t>Solves one of the challenges in </a:t>
            </a:r>
            <a:r>
              <a:rPr lang="en" sz="2007" u="sng">
                <a:solidFill>
                  <a:schemeClr val="hlink"/>
                </a:solidFill>
                <a:latin typeface="Raleway"/>
                <a:ea typeface="Raleway"/>
                <a:cs typeface="Raleway"/>
                <a:sym typeface="Raleway"/>
                <a:hlinkClick r:id="rId3"/>
              </a:rPr>
              <a:t>access-to-broadband</a:t>
            </a:r>
            <a:r>
              <a:rPr lang="en" sz="2007">
                <a:solidFill>
                  <a:srgbClr val="000000"/>
                </a:solidFill>
                <a:latin typeface="Raleway"/>
                <a:ea typeface="Raleway"/>
                <a:cs typeface="Raleway"/>
                <a:sym typeface="Raleway"/>
              </a:rPr>
              <a:t> reporting</a:t>
            </a:r>
            <a:endParaRPr sz="2007">
              <a:solidFill>
                <a:srgbClr val="000000"/>
              </a:solidFill>
              <a:latin typeface="Raleway"/>
              <a:ea typeface="Raleway"/>
              <a:cs typeface="Raleway"/>
              <a:sym typeface="Raleway"/>
            </a:endParaRPr>
          </a:p>
          <a:p>
            <a:pPr indent="0" lvl="0" marL="0" rtl="0" algn="l">
              <a:lnSpc>
                <a:spcPct val="80000"/>
              </a:lnSpc>
              <a:spcBef>
                <a:spcPts val="1000"/>
              </a:spcBef>
              <a:spcAft>
                <a:spcPts val="1000"/>
              </a:spcAft>
              <a:buNone/>
            </a:pPr>
            <a:r>
              <a:t/>
            </a:r>
            <a:endParaRPr sz="2007">
              <a:solidFill>
                <a:srgbClr val="000000"/>
              </a:solidFill>
              <a:latin typeface="Raleway"/>
              <a:ea typeface="Raleway"/>
              <a:cs typeface="Raleway"/>
              <a:sym typeface="Raleway"/>
            </a:endParaRPr>
          </a:p>
        </p:txBody>
      </p:sp>
      <p:pic>
        <p:nvPicPr>
          <p:cNvPr id="645" name="Google Shape;645;p96"/>
          <p:cNvPicPr preferRelativeResize="0"/>
          <p:nvPr/>
        </p:nvPicPr>
        <p:blipFill>
          <a:blip r:embed="rId4">
            <a:alphaModFix/>
          </a:blip>
          <a:stretch>
            <a:fillRect/>
          </a:stretch>
        </p:blipFill>
        <p:spPr>
          <a:xfrm>
            <a:off x="2083888" y="2131125"/>
            <a:ext cx="5142830" cy="26205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97"/>
          <p:cNvSpPr txBox="1"/>
          <p:nvPr>
            <p:ph type="title"/>
          </p:nvPr>
        </p:nvSpPr>
        <p:spPr>
          <a:xfrm>
            <a:off x="395000" y="21422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U.S. Place Sampler</a:t>
            </a:r>
            <a:endParaRPr/>
          </a:p>
        </p:txBody>
      </p:sp>
      <p:sp>
        <p:nvSpPr>
          <p:cNvPr id="651" name="Google Shape;651;p97"/>
          <p:cNvSpPr txBox="1"/>
          <p:nvPr/>
        </p:nvSpPr>
        <p:spPr>
          <a:xfrm>
            <a:off x="1564975" y="1056025"/>
            <a:ext cx="601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https://usps.biglocalnews.org/</a:t>
            </a:r>
            <a:endParaRPr/>
          </a:p>
        </p:txBody>
      </p:sp>
      <p:sp>
        <p:nvSpPr>
          <p:cNvPr id="652" name="Google Shape;652;p97"/>
          <p:cNvSpPr txBox="1"/>
          <p:nvPr/>
        </p:nvSpPr>
        <p:spPr>
          <a:xfrm>
            <a:off x="1564963" y="4865700"/>
            <a:ext cx="6014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p>
        </p:txBody>
      </p:sp>
      <p:pic>
        <p:nvPicPr>
          <p:cNvPr id="653" name="Google Shape;653;p97"/>
          <p:cNvPicPr preferRelativeResize="0"/>
          <p:nvPr/>
        </p:nvPicPr>
        <p:blipFill rotWithShape="1">
          <a:blip r:embed="rId4">
            <a:alphaModFix/>
          </a:blip>
          <a:srcRect b="0" l="1244" r="0" t="0"/>
          <a:stretch/>
        </p:blipFill>
        <p:spPr>
          <a:xfrm>
            <a:off x="1679100" y="1511100"/>
            <a:ext cx="5952399" cy="34904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7" name="Shape 657"/>
        <p:cNvGrpSpPr/>
        <p:nvPr/>
      </p:nvGrpSpPr>
      <p:grpSpPr>
        <a:xfrm>
          <a:off x="0" y="0"/>
          <a:ext cx="0" cy="0"/>
          <a:chOff x="0" y="0"/>
          <a:chExt cx="0" cy="0"/>
        </a:xfrm>
      </p:grpSpPr>
      <p:sp>
        <p:nvSpPr>
          <p:cNvPr id="658" name="Google Shape;658;p98"/>
          <p:cNvSpPr txBox="1"/>
          <p:nvPr>
            <p:ph type="title"/>
          </p:nvPr>
        </p:nvSpPr>
        <p:spPr>
          <a:xfrm>
            <a:off x="2195450" y="839400"/>
            <a:ext cx="6295200" cy="3464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5100">
                <a:solidFill>
                  <a:srgbClr val="980000"/>
                </a:solidFill>
                <a:latin typeface="Lexend Medium"/>
                <a:ea typeface="Lexend Medium"/>
                <a:cs typeface="Lexend Medium"/>
                <a:sym typeface="Lexend Medium"/>
              </a:rPr>
              <a:t>Big Local News </a:t>
            </a:r>
            <a:endParaRPr sz="5100">
              <a:solidFill>
                <a:srgbClr val="980000"/>
              </a:solidFill>
              <a:latin typeface="Lexend Medium"/>
              <a:ea typeface="Lexend Medium"/>
              <a:cs typeface="Lexend Medium"/>
              <a:sym typeface="Lexend Medium"/>
            </a:endParaRPr>
          </a:p>
          <a:p>
            <a:pPr indent="0" lvl="0" marL="0" rtl="0" algn="ctr">
              <a:lnSpc>
                <a:spcPct val="100000"/>
              </a:lnSpc>
              <a:spcBef>
                <a:spcPts val="0"/>
              </a:spcBef>
              <a:spcAft>
                <a:spcPts val="0"/>
              </a:spcAft>
              <a:buNone/>
            </a:pPr>
            <a:r>
              <a:rPr lang="en" sz="5100">
                <a:solidFill>
                  <a:srgbClr val="980000"/>
                </a:solidFill>
                <a:latin typeface="Lexend Medium"/>
                <a:ea typeface="Lexend Medium"/>
                <a:cs typeface="Lexend Medium"/>
                <a:sym typeface="Lexend Medium"/>
              </a:rPr>
              <a:t>&amp; </a:t>
            </a:r>
            <a:endParaRPr sz="5100">
              <a:solidFill>
                <a:srgbClr val="980000"/>
              </a:solidFill>
              <a:latin typeface="Lexend Medium"/>
              <a:ea typeface="Lexend Medium"/>
              <a:cs typeface="Lexend Medium"/>
              <a:sym typeface="Lexend Medium"/>
            </a:endParaRPr>
          </a:p>
          <a:p>
            <a:pPr indent="0" lvl="0" marL="0" rtl="0" algn="ctr">
              <a:lnSpc>
                <a:spcPct val="100000"/>
              </a:lnSpc>
              <a:spcBef>
                <a:spcPts val="0"/>
              </a:spcBef>
              <a:spcAft>
                <a:spcPts val="0"/>
              </a:spcAft>
              <a:buNone/>
            </a:pPr>
            <a:r>
              <a:rPr lang="en" sz="5100">
                <a:solidFill>
                  <a:srgbClr val="980000"/>
                </a:solidFill>
                <a:latin typeface="Lexend Medium"/>
                <a:ea typeface="Lexend Medium"/>
                <a:cs typeface="Lexend Medium"/>
                <a:sym typeface="Lexend Medium"/>
              </a:rPr>
              <a:t>BillTrack50</a:t>
            </a:r>
            <a:endParaRPr sz="2100">
              <a:solidFill>
                <a:srgbClr val="980000"/>
              </a:solidFill>
            </a:endParaRPr>
          </a:p>
        </p:txBody>
      </p:sp>
      <p:pic>
        <p:nvPicPr>
          <p:cNvPr id="659" name="Google Shape;659;p98"/>
          <p:cNvPicPr preferRelativeResize="0"/>
          <p:nvPr/>
        </p:nvPicPr>
        <p:blipFill>
          <a:blip r:embed="rId3">
            <a:alphaModFix/>
          </a:blip>
          <a:stretch>
            <a:fillRect/>
          </a:stretch>
        </p:blipFill>
        <p:spPr>
          <a:xfrm>
            <a:off x="784625" y="2658100"/>
            <a:ext cx="1287075" cy="1046275"/>
          </a:xfrm>
          <a:prstGeom prst="rect">
            <a:avLst/>
          </a:prstGeom>
          <a:noFill/>
          <a:ln>
            <a:noFill/>
          </a:ln>
        </p:spPr>
      </p:pic>
      <p:pic>
        <p:nvPicPr>
          <p:cNvPr id="660" name="Google Shape;660;p98"/>
          <p:cNvPicPr preferRelativeResize="0"/>
          <p:nvPr/>
        </p:nvPicPr>
        <p:blipFill>
          <a:blip r:embed="rId4">
            <a:alphaModFix/>
          </a:blip>
          <a:stretch>
            <a:fillRect/>
          </a:stretch>
        </p:blipFill>
        <p:spPr>
          <a:xfrm>
            <a:off x="548550" y="912900"/>
            <a:ext cx="1646900" cy="1309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4" name="Shape 664"/>
        <p:cNvGrpSpPr/>
        <p:nvPr/>
      </p:nvGrpSpPr>
      <p:grpSpPr>
        <a:xfrm>
          <a:off x="0" y="0"/>
          <a:ext cx="0" cy="0"/>
          <a:chOff x="0" y="0"/>
          <a:chExt cx="0" cy="0"/>
        </a:xfrm>
      </p:grpSpPr>
      <p:sp>
        <p:nvSpPr>
          <p:cNvPr id="665" name="Google Shape;665;p9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4200">
                <a:solidFill>
                  <a:srgbClr val="980000"/>
                </a:solidFill>
                <a:latin typeface="Raleway"/>
                <a:ea typeface="Raleway"/>
                <a:cs typeface="Raleway"/>
                <a:sym typeface="Raleway"/>
              </a:rPr>
              <a:t>BLN &amp; BillTrack50</a:t>
            </a:r>
            <a:endParaRPr b="1" sz="4200">
              <a:solidFill>
                <a:srgbClr val="980000"/>
              </a:solidFill>
              <a:latin typeface="Raleway"/>
              <a:ea typeface="Raleway"/>
              <a:cs typeface="Raleway"/>
              <a:sym typeface="Raleway"/>
            </a:endParaRPr>
          </a:p>
        </p:txBody>
      </p:sp>
      <p:sp>
        <p:nvSpPr>
          <p:cNvPr id="666" name="Google Shape;666;p99"/>
          <p:cNvSpPr txBox="1"/>
          <p:nvPr/>
        </p:nvSpPr>
        <p:spPr>
          <a:xfrm>
            <a:off x="360600" y="1417600"/>
            <a:ext cx="8422800" cy="32580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Bills introduced, with map and table view</a:t>
            </a:r>
            <a:endParaRPr b="1" sz="1700">
              <a:solidFill>
                <a:srgbClr val="980000"/>
              </a:solidFill>
              <a:latin typeface="Raleway"/>
              <a:ea typeface="Raleway"/>
              <a:cs typeface="Raleway"/>
              <a:sym typeface="Raleway"/>
            </a:endParaRPr>
          </a:p>
          <a:p>
            <a:pPr indent="0" lvl="0" marL="457200" marR="0" rtl="0" algn="l">
              <a:lnSpc>
                <a:spcPct val="100000"/>
              </a:lnSpc>
              <a:spcBef>
                <a:spcPts val="0"/>
              </a:spcBef>
              <a:spcAft>
                <a:spcPts val="0"/>
              </a:spcAft>
              <a:buNone/>
            </a:pPr>
            <a:r>
              <a:rPr lang="en">
                <a:solidFill>
                  <a:schemeClr val="dk1"/>
                </a:solidFill>
                <a:latin typeface="Raleway"/>
                <a:ea typeface="Raleway"/>
                <a:cs typeface="Raleway"/>
                <a:sym typeface="Raleway"/>
              </a:rPr>
              <a:t>Big Local News is going to be </a:t>
            </a:r>
            <a:r>
              <a:rPr b="1" lang="en">
                <a:solidFill>
                  <a:schemeClr val="dk1"/>
                </a:solidFill>
                <a:latin typeface="Raleway"/>
                <a:ea typeface="Raleway"/>
                <a:cs typeface="Raleway"/>
                <a:sym typeface="Raleway"/>
              </a:rPr>
              <a:t>embedding a widget </a:t>
            </a:r>
            <a:r>
              <a:rPr lang="en">
                <a:solidFill>
                  <a:schemeClr val="dk1"/>
                </a:solidFill>
                <a:latin typeface="Raleway"/>
                <a:ea typeface="Raleway"/>
                <a:cs typeface="Raleway"/>
                <a:sym typeface="Raleway"/>
              </a:rPr>
              <a:t>displaying information about bills introduced in the </a:t>
            </a:r>
            <a:r>
              <a:rPr lang="en" u="sng">
                <a:solidFill>
                  <a:schemeClr val="dk1"/>
                </a:solidFill>
                <a:latin typeface="Raleway"/>
                <a:ea typeface="Raleway"/>
                <a:cs typeface="Raleway"/>
                <a:sym typeface="Raleway"/>
              </a:rPr>
              <a:t>past week</a:t>
            </a:r>
            <a:r>
              <a:rPr lang="en">
                <a:solidFill>
                  <a:schemeClr val="dk1"/>
                </a:solidFill>
                <a:latin typeface="Raleway"/>
                <a:ea typeface="Raleway"/>
                <a:cs typeface="Raleway"/>
                <a:sym typeface="Raleway"/>
              </a:rPr>
              <a:t> - a </a:t>
            </a:r>
            <a:r>
              <a:rPr b="1" lang="en">
                <a:solidFill>
                  <a:schemeClr val="dk1"/>
                </a:solidFill>
                <a:latin typeface="Raleway"/>
                <a:ea typeface="Raleway"/>
                <a:cs typeface="Raleway"/>
                <a:sym typeface="Raleway"/>
              </a:rPr>
              <a:t>map view</a:t>
            </a:r>
            <a:r>
              <a:rPr lang="en">
                <a:solidFill>
                  <a:schemeClr val="dk1"/>
                </a:solidFill>
                <a:latin typeface="Raleway"/>
                <a:ea typeface="Raleway"/>
                <a:cs typeface="Raleway"/>
                <a:sym typeface="Raleway"/>
              </a:rPr>
              <a:t> as well as a table view as a tool for anyone to use, </a:t>
            </a:r>
            <a:r>
              <a:rPr b="1" lang="en">
                <a:solidFill>
                  <a:schemeClr val="dk1"/>
                </a:solidFill>
                <a:latin typeface="Raleway"/>
                <a:ea typeface="Raleway"/>
                <a:cs typeface="Raleway"/>
                <a:sym typeface="Raleway"/>
              </a:rPr>
              <a:t>free for anyone</a:t>
            </a:r>
            <a:r>
              <a:rPr lang="en">
                <a:solidFill>
                  <a:schemeClr val="dk1"/>
                </a:solidFill>
                <a:latin typeface="Raleway"/>
                <a:ea typeface="Raleway"/>
                <a:cs typeface="Raleway"/>
                <a:sym typeface="Raleway"/>
              </a:rPr>
              <a:t>.</a:t>
            </a:r>
            <a:endParaRPr>
              <a:solidFill>
                <a:schemeClr val="dk1"/>
              </a:solidFill>
              <a:latin typeface="Raleway"/>
              <a:ea typeface="Raleway"/>
              <a:cs typeface="Raleway"/>
              <a:sym typeface="Raleway"/>
            </a:endParaRPr>
          </a:p>
          <a:p>
            <a:pPr indent="-336550" lvl="0" marL="457200" marR="0" rtl="0" algn="l">
              <a:lnSpc>
                <a:spcPct val="100000"/>
              </a:lnSpc>
              <a:spcBef>
                <a:spcPts val="100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Analysis of legislative actions</a:t>
            </a:r>
            <a:endParaRPr b="1" sz="1700">
              <a:solidFill>
                <a:srgbClr val="980000"/>
              </a:solidFill>
              <a:latin typeface="Raleway"/>
              <a:ea typeface="Raleway"/>
              <a:cs typeface="Raleway"/>
              <a:sym typeface="Raleway"/>
            </a:endParaRPr>
          </a:p>
          <a:p>
            <a:pPr indent="0" lvl="0" marL="457200" marR="0" rtl="0" algn="l">
              <a:lnSpc>
                <a:spcPct val="100000"/>
              </a:lnSpc>
              <a:spcBef>
                <a:spcPts val="0"/>
              </a:spcBef>
              <a:spcAft>
                <a:spcPts val="0"/>
              </a:spcAft>
              <a:buNone/>
            </a:pPr>
            <a:r>
              <a:rPr lang="en">
                <a:solidFill>
                  <a:schemeClr val="dk1"/>
                </a:solidFill>
                <a:latin typeface="Raleway"/>
                <a:ea typeface="Raleway"/>
                <a:cs typeface="Raleway"/>
                <a:sym typeface="Raleway"/>
              </a:rPr>
              <a:t>Run data analysis on completed legislation for your state, using the downloaded csv files in the BLN platform, free for anyone at </a:t>
            </a:r>
            <a:r>
              <a:rPr b="1" lang="en">
                <a:solidFill>
                  <a:schemeClr val="dk1"/>
                </a:solidFill>
                <a:latin typeface="Raleway"/>
                <a:ea typeface="Raleway"/>
                <a:cs typeface="Raleway"/>
                <a:sym typeface="Raleway"/>
              </a:rPr>
              <a:t>biglocalnews.org.</a:t>
            </a:r>
            <a:endParaRPr b="1">
              <a:solidFill>
                <a:schemeClr val="dk1"/>
              </a:solidFill>
              <a:latin typeface="Raleway"/>
              <a:ea typeface="Raleway"/>
              <a:cs typeface="Raleway"/>
              <a:sym typeface="Raleway"/>
            </a:endParaRPr>
          </a:p>
          <a:p>
            <a:pPr indent="-336550" lvl="0" marL="457200" marR="0" rtl="0" algn="l">
              <a:lnSpc>
                <a:spcPct val="100000"/>
              </a:lnSpc>
              <a:spcBef>
                <a:spcPts val="1000"/>
              </a:spcBef>
              <a:spcAft>
                <a:spcPts val="0"/>
              </a:spcAft>
              <a:buClr>
                <a:srgbClr val="980000"/>
              </a:buClr>
              <a:buSzPts val="1700"/>
              <a:buFont typeface="Raleway"/>
              <a:buChar char="●"/>
            </a:pPr>
            <a:r>
              <a:rPr b="1" lang="en" sz="1700">
                <a:solidFill>
                  <a:srgbClr val="980000"/>
                </a:solidFill>
                <a:latin typeface="Raleway"/>
                <a:ea typeface="Raleway"/>
                <a:cs typeface="Raleway"/>
                <a:sym typeface="Raleway"/>
              </a:rPr>
              <a:t>BLN Data+ news detection service for members</a:t>
            </a:r>
            <a:endParaRPr b="1" sz="1700">
              <a:solidFill>
                <a:srgbClr val="980000"/>
              </a:solidFill>
              <a:latin typeface="Raleway"/>
              <a:ea typeface="Raleway"/>
              <a:cs typeface="Raleway"/>
              <a:sym typeface="Raleway"/>
            </a:endParaRPr>
          </a:p>
          <a:p>
            <a:pPr indent="0" lvl="0" marL="457200" marR="0" rtl="0" algn="l">
              <a:lnSpc>
                <a:spcPct val="100000"/>
              </a:lnSpc>
              <a:spcBef>
                <a:spcPts val="0"/>
              </a:spcBef>
              <a:spcAft>
                <a:spcPts val="0"/>
              </a:spcAft>
              <a:buNone/>
            </a:pPr>
            <a:r>
              <a:rPr lang="en" sz="1500">
                <a:solidFill>
                  <a:schemeClr val="dk1"/>
                </a:solidFill>
                <a:latin typeface="Raleway"/>
                <a:ea typeface="Raleway"/>
                <a:cs typeface="Raleway"/>
                <a:sym typeface="Raleway"/>
              </a:rPr>
              <a:t>Legislation outcome tracker will send </a:t>
            </a:r>
            <a:r>
              <a:rPr b="1" lang="en" sz="1500">
                <a:solidFill>
                  <a:schemeClr val="dk1"/>
                </a:solidFill>
                <a:latin typeface="Raleway"/>
                <a:ea typeface="Raleway"/>
                <a:cs typeface="Raleway"/>
                <a:sym typeface="Raleway"/>
              </a:rPr>
              <a:t>notifications</a:t>
            </a:r>
            <a:r>
              <a:rPr lang="en" sz="1500">
                <a:solidFill>
                  <a:schemeClr val="dk1"/>
                </a:solidFill>
                <a:latin typeface="Raleway"/>
                <a:ea typeface="Raleway"/>
                <a:cs typeface="Raleway"/>
                <a:sym typeface="Raleway"/>
              </a:rPr>
              <a:t> by state about the final stage of every bill and whether it was passed, vetoed, veto overridden, or signed/enacted/adopted. </a:t>
            </a:r>
            <a:endParaRPr sz="1500">
              <a:solidFill>
                <a:schemeClr val="dk1"/>
              </a:solidFill>
              <a:latin typeface="Raleway"/>
              <a:ea typeface="Raleway"/>
              <a:cs typeface="Raleway"/>
              <a:sym typeface="Raleway"/>
            </a:endParaRPr>
          </a:p>
          <a:p>
            <a:pPr indent="0" lvl="0" marL="0" marR="0" rtl="0" algn="l">
              <a:lnSpc>
                <a:spcPct val="100000"/>
              </a:lnSpc>
              <a:spcBef>
                <a:spcPts val="0"/>
              </a:spcBef>
              <a:spcAft>
                <a:spcPts val="0"/>
              </a:spcAft>
              <a:buNone/>
            </a:pPr>
            <a:r>
              <a:t/>
            </a:r>
            <a:endParaRPr sz="1700">
              <a:solidFill>
                <a:srgbClr val="980000"/>
              </a:solidFill>
              <a:latin typeface="Raleway"/>
              <a:ea typeface="Raleway"/>
              <a:cs typeface="Raleway"/>
              <a:sym typeface="Raleway"/>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0" name="Shape 670"/>
        <p:cNvGrpSpPr/>
        <p:nvPr/>
      </p:nvGrpSpPr>
      <p:grpSpPr>
        <a:xfrm>
          <a:off x="0" y="0"/>
          <a:ext cx="0" cy="0"/>
          <a:chOff x="0" y="0"/>
          <a:chExt cx="0" cy="0"/>
        </a:xfrm>
      </p:grpSpPr>
      <p:sp>
        <p:nvSpPr>
          <p:cNvPr id="671" name="Google Shape;671;p10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4200">
                <a:solidFill>
                  <a:srgbClr val="980000"/>
                </a:solidFill>
                <a:latin typeface="Raleway"/>
                <a:ea typeface="Raleway"/>
                <a:cs typeface="Raleway"/>
                <a:sym typeface="Raleway"/>
              </a:rPr>
              <a:t>BLN Data+ &amp; BillTrack50</a:t>
            </a:r>
            <a:endParaRPr b="1" sz="4200">
              <a:solidFill>
                <a:srgbClr val="980000"/>
              </a:solidFill>
              <a:latin typeface="Raleway"/>
              <a:ea typeface="Raleway"/>
              <a:cs typeface="Raleway"/>
              <a:sym typeface="Raleway"/>
            </a:endParaRPr>
          </a:p>
        </p:txBody>
      </p:sp>
      <p:sp>
        <p:nvSpPr>
          <p:cNvPr id="672" name="Google Shape;672;p100"/>
          <p:cNvSpPr txBox="1"/>
          <p:nvPr/>
        </p:nvSpPr>
        <p:spPr>
          <a:xfrm>
            <a:off x="360600" y="1613775"/>
            <a:ext cx="8422800" cy="291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1800">
                <a:solidFill>
                  <a:srgbClr val="980000"/>
                </a:solidFill>
                <a:latin typeface="Raleway"/>
                <a:ea typeface="Raleway"/>
                <a:cs typeface="Raleway"/>
                <a:sym typeface="Raleway"/>
              </a:rPr>
              <a:t>Big Local News Data+ members have access to Paid BillTrack50 resources</a:t>
            </a:r>
            <a:endParaRPr b="1" sz="1800">
              <a:solidFill>
                <a:srgbClr val="980000"/>
              </a:solidFill>
              <a:latin typeface="Raleway"/>
              <a:ea typeface="Raleway"/>
              <a:cs typeface="Raleway"/>
              <a:sym typeface="Raleway"/>
            </a:endParaRPr>
          </a:p>
          <a:p>
            <a:pPr indent="0" lvl="0" marL="0" rtl="0" algn="l">
              <a:lnSpc>
                <a:spcPct val="115000"/>
              </a:lnSpc>
              <a:spcBef>
                <a:spcPts val="0"/>
              </a:spcBef>
              <a:spcAft>
                <a:spcPts val="0"/>
              </a:spcAft>
              <a:buNone/>
            </a:pPr>
            <a:r>
              <a:t/>
            </a:r>
            <a:endParaRPr b="1" sz="1700">
              <a:solidFill>
                <a:srgbClr val="980000"/>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Tap into the BillTrack50 API</a:t>
            </a:r>
            <a:endParaRPr sz="1800">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News detection – stay up to date with legislative actions by your state rep or senator</a:t>
            </a:r>
            <a:endParaRPr sz="1800">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Contact staff within an office</a:t>
            </a:r>
            <a:endParaRPr sz="1800">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Deploy widgets that allow your readers to follow along</a:t>
            </a:r>
            <a:endParaRPr sz="1800">
              <a:solidFill>
                <a:schemeClr val="dk1"/>
              </a:solidFill>
              <a:latin typeface="Raleway"/>
              <a:ea typeface="Raleway"/>
              <a:cs typeface="Raleway"/>
              <a:sym typeface="Raleway"/>
            </a:endParaRPr>
          </a:p>
          <a:p>
            <a:pPr indent="0" lvl="0" marL="0" rtl="0" algn="l">
              <a:lnSpc>
                <a:spcPct val="115000"/>
              </a:lnSpc>
              <a:spcBef>
                <a:spcPts val="0"/>
              </a:spcBef>
              <a:spcAft>
                <a:spcPts val="0"/>
              </a:spcAft>
              <a:buNone/>
            </a:pPr>
            <a:r>
              <a:t/>
            </a:r>
            <a:endParaRPr b="1" sz="1700">
              <a:solidFill>
                <a:srgbClr val="980000"/>
              </a:solidFill>
              <a:latin typeface="Raleway"/>
              <a:ea typeface="Raleway"/>
              <a:cs typeface="Raleway"/>
              <a:sym typeface="Raleway"/>
            </a:endParaRPr>
          </a:p>
          <a:p>
            <a:pPr indent="0" lvl="0" marL="0" marR="0" rtl="0" algn="l">
              <a:lnSpc>
                <a:spcPct val="100000"/>
              </a:lnSpc>
              <a:spcBef>
                <a:spcPts val="0"/>
              </a:spcBef>
              <a:spcAft>
                <a:spcPts val="0"/>
              </a:spcAft>
              <a:buNone/>
            </a:pPr>
            <a:r>
              <a:t/>
            </a:r>
            <a:endParaRPr sz="1700">
              <a:solidFill>
                <a:srgbClr val="980000"/>
              </a:solidFill>
              <a:latin typeface="Raleway"/>
              <a:ea typeface="Raleway"/>
              <a:cs typeface="Raleway"/>
              <a:sym typeface="Raleway"/>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01"/>
          <p:cNvSpPr txBox="1"/>
          <p:nvPr>
            <p:ph type="title"/>
          </p:nvPr>
        </p:nvSpPr>
        <p:spPr>
          <a:xfrm>
            <a:off x="401750" y="2825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980000"/>
                </a:solidFill>
              </a:rPr>
              <a:t>BillTrack50</a:t>
            </a:r>
            <a:endParaRPr>
              <a:solidFill>
                <a:srgbClr val="980000"/>
              </a:solidFill>
            </a:endParaRPr>
          </a:p>
        </p:txBody>
      </p:sp>
      <p:pic>
        <p:nvPicPr>
          <p:cNvPr id="678" name="Google Shape;678;p101"/>
          <p:cNvPicPr preferRelativeResize="0"/>
          <p:nvPr/>
        </p:nvPicPr>
        <p:blipFill>
          <a:blip r:embed="rId3">
            <a:alphaModFix/>
          </a:blip>
          <a:stretch>
            <a:fillRect/>
          </a:stretch>
        </p:blipFill>
        <p:spPr>
          <a:xfrm>
            <a:off x="753013" y="1074150"/>
            <a:ext cx="7818081" cy="371435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pic>
        <p:nvPicPr>
          <p:cNvPr id="683" name="Google Shape;683;p102" title="Screenshot 2025-03-28 at 12.02.43 PM.png"/>
          <p:cNvPicPr preferRelativeResize="0"/>
          <p:nvPr/>
        </p:nvPicPr>
        <p:blipFill>
          <a:blip r:embed="rId3">
            <a:alphaModFix/>
          </a:blip>
          <a:stretch>
            <a:fillRect/>
          </a:stretch>
        </p:blipFill>
        <p:spPr>
          <a:xfrm>
            <a:off x="426075" y="0"/>
            <a:ext cx="8423649" cy="5046801"/>
          </a:xfrm>
          <a:prstGeom prst="rect">
            <a:avLst/>
          </a:prstGeom>
          <a:noFill/>
          <a:ln>
            <a:noFill/>
          </a:ln>
        </p:spPr>
      </p:pic>
      <p:sp>
        <p:nvSpPr>
          <p:cNvPr id="684" name="Google Shape;684;p102"/>
          <p:cNvSpPr txBox="1"/>
          <p:nvPr>
            <p:ph type="title"/>
          </p:nvPr>
        </p:nvSpPr>
        <p:spPr>
          <a:xfrm>
            <a:off x="-173700" y="1016400"/>
            <a:ext cx="2777700" cy="18060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BLN + BillTrack50 Resources</a:t>
            </a:r>
            <a:endParaRPr sz="4200">
              <a:solidFill>
                <a:srgbClr val="980000"/>
              </a:solidFill>
              <a:latin typeface="Raleway"/>
              <a:ea typeface="Raleway"/>
              <a:cs typeface="Raleway"/>
              <a:sym typeface="Raleway"/>
            </a:endParaRPr>
          </a:p>
          <a:p>
            <a:pPr indent="0" lvl="0" marL="0" rtl="0" algn="ctr">
              <a:spcBef>
                <a:spcPts val="0"/>
              </a:spcBef>
              <a:spcAft>
                <a:spcPts val="0"/>
              </a:spcAft>
              <a:buNone/>
            </a:pPr>
            <a:r>
              <a:t/>
            </a:r>
            <a:endParaRPr sz="4200">
              <a:solidFill>
                <a:srgbClr val="980000"/>
              </a:solidFill>
              <a:latin typeface="Raleway"/>
              <a:ea typeface="Raleway"/>
              <a:cs typeface="Raleway"/>
              <a:sym typeface="Raleway"/>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103"/>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en" sz="4644">
                <a:solidFill>
                  <a:srgbClr val="980000"/>
                </a:solidFill>
                <a:latin typeface="Raleway"/>
                <a:ea typeface="Raleway"/>
                <a:cs typeface="Raleway"/>
                <a:sym typeface="Raleway"/>
              </a:rPr>
              <a:t>Alerts</a:t>
            </a:r>
            <a:endParaRPr b="1" sz="4644">
              <a:solidFill>
                <a:srgbClr val="980000"/>
              </a:solidFill>
              <a:latin typeface="Raleway"/>
              <a:ea typeface="Raleway"/>
              <a:cs typeface="Raleway"/>
              <a:sym typeface="Raleway"/>
            </a:endParaRPr>
          </a:p>
          <a:p>
            <a:pPr indent="0" lvl="0" marL="0" rtl="0" algn="ctr">
              <a:spcBef>
                <a:spcPts val="0"/>
              </a:spcBef>
              <a:spcAft>
                <a:spcPts val="0"/>
              </a:spcAft>
              <a:buNone/>
            </a:pPr>
            <a:r>
              <a:t/>
            </a:r>
            <a:endParaRPr sz="4200">
              <a:solidFill>
                <a:srgbClr val="980000"/>
              </a:solidFill>
              <a:latin typeface="Raleway"/>
              <a:ea typeface="Raleway"/>
              <a:cs typeface="Raleway"/>
              <a:sym typeface="Raleway"/>
            </a:endParaRPr>
          </a:p>
          <a:p>
            <a:pPr indent="0" lvl="0" marL="0" rtl="0" algn="ctr">
              <a:spcBef>
                <a:spcPts val="0"/>
              </a:spcBef>
              <a:spcAft>
                <a:spcPts val="0"/>
              </a:spcAft>
              <a:buNone/>
            </a:pPr>
            <a:r>
              <a:rPr lang="en" sz="3422">
                <a:solidFill>
                  <a:srgbClr val="980000"/>
                </a:solidFill>
                <a:latin typeface="Raleway"/>
                <a:ea typeface="Raleway"/>
                <a:cs typeface="Raleway"/>
                <a:sym typeface="Raleway"/>
              </a:rPr>
              <a:t>Note: The alert systems are exclusive to Data+ members, but the data is </a:t>
            </a:r>
            <a:r>
              <a:rPr b="1" lang="en" sz="3422">
                <a:solidFill>
                  <a:srgbClr val="980000"/>
                </a:solidFill>
                <a:latin typeface="Raleway"/>
                <a:ea typeface="Raleway"/>
                <a:cs typeface="Raleway"/>
                <a:sym typeface="Raleway"/>
              </a:rPr>
              <a:t>free </a:t>
            </a:r>
            <a:r>
              <a:rPr lang="en" sz="3422">
                <a:solidFill>
                  <a:srgbClr val="980000"/>
                </a:solidFill>
                <a:latin typeface="Raleway"/>
                <a:ea typeface="Raleway"/>
                <a:cs typeface="Raleway"/>
                <a:sym typeface="Raleway"/>
              </a:rPr>
              <a:t>for all </a:t>
            </a:r>
            <a:r>
              <a:rPr b="1" lang="en" sz="3422">
                <a:solidFill>
                  <a:srgbClr val="980000"/>
                </a:solidFill>
                <a:latin typeface="Raleway"/>
                <a:ea typeface="Raleway"/>
                <a:cs typeface="Raleway"/>
                <a:sym typeface="Raleway"/>
              </a:rPr>
              <a:t>BLN</a:t>
            </a:r>
            <a:r>
              <a:rPr lang="en" sz="3422">
                <a:solidFill>
                  <a:srgbClr val="980000"/>
                </a:solidFill>
                <a:latin typeface="Raleway"/>
                <a:ea typeface="Raleway"/>
                <a:cs typeface="Raleway"/>
                <a:sym typeface="Raleway"/>
              </a:rPr>
              <a:t> users.</a:t>
            </a:r>
            <a:endParaRPr sz="2822"/>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3" name="Shape 693"/>
        <p:cNvGrpSpPr/>
        <p:nvPr/>
      </p:nvGrpSpPr>
      <p:grpSpPr>
        <a:xfrm>
          <a:off x="0" y="0"/>
          <a:ext cx="0" cy="0"/>
          <a:chOff x="0" y="0"/>
          <a:chExt cx="0" cy="0"/>
        </a:xfrm>
      </p:grpSpPr>
      <p:sp>
        <p:nvSpPr>
          <p:cNvPr id="694" name="Google Shape;694;p104"/>
          <p:cNvSpPr txBox="1"/>
          <p:nvPr>
            <p:ph type="ctrTitle"/>
          </p:nvPr>
        </p:nvSpPr>
        <p:spPr>
          <a:xfrm>
            <a:off x="311850" y="444500"/>
            <a:ext cx="8520600" cy="537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Clr>
                <a:schemeClr val="dk1"/>
              </a:buClr>
              <a:buSzPts val="990"/>
              <a:buFont typeface="Arial"/>
              <a:buNone/>
            </a:pPr>
            <a:r>
              <a:rPr lang="en">
                <a:solidFill>
                  <a:srgbClr val="980000"/>
                </a:solidFill>
                <a:latin typeface="Raleway"/>
                <a:ea typeface="Raleway"/>
                <a:cs typeface="Raleway"/>
                <a:sym typeface="Raleway"/>
              </a:rPr>
              <a:t>Agenda Watch</a:t>
            </a:r>
            <a:endParaRPr>
              <a:solidFill>
                <a:srgbClr val="980000"/>
              </a:solidFill>
              <a:latin typeface="Raleway"/>
              <a:ea typeface="Raleway"/>
              <a:cs typeface="Raleway"/>
              <a:sym typeface="Raleway"/>
            </a:endParaRPr>
          </a:p>
        </p:txBody>
      </p:sp>
      <p:sp>
        <p:nvSpPr>
          <p:cNvPr id="695" name="Google Shape;695;p104"/>
          <p:cNvSpPr txBox="1"/>
          <p:nvPr>
            <p:ph idx="1" type="subTitle"/>
          </p:nvPr>
        </p:nvSpPr>
        <p:spPr>
          <a:xfrm>
            <a:off x="150" y="1127775"/>
            <a:ext cx="9144000" cy="2429700"/>
          </a:xfrm>
          <a:prstGeom prst="rect">
            <a:avLst/>
          </a:prstGeom>
        </p:spPr>
        <p:txBody>
          <a:bodyPr anchorCtr="0" anchor="t" bIns="91425" lIns="91425" spcFirstLastPara="1" rIns="91425" wrap="square" tIns="91425">
            <a:normAutofit/>
          </a:bodyPr>
          <a:lstStyle/>
          <a:p>
            <a:pPr indent="0" lvl="0" marL="457200" rtl="0" algn="l">
              <a:lnSpc>
                <a:spcPct val="115000"/>
              </a:lnSpc>
              <a:spcBef>
                <a:spcPts val="0"/>
              </a:spcBef>
              <a:spcAft>
                <a:spcPts val="0"/>
              </a:spcAft>
              <a:buNone/>
            </a:pPr>
            <a:r>
              <a:rPr lang="en" sz="2000">
                <a:solidFill>
                  <a:srgbClr val="000000"/>
                </a:solidFill>
                <a:latin typeface="Raleway"/>
                <a:ea typeface="Raleway"/>
                <a:cs typeface="Raleway"/>
                <a:sym typeface="Raleway"/>
              </a:rPr>
              <a:t>Observing public meetings is a critical tool of local watchdog reporting.</a:t>
            </a:r>
            <a:endParaRPr sz="2000">
              <a:solidFill>
                <a:srgbClr val="000000"/>
              </a:solidFill>
              <a:latin typeface="Raleway"/>
              <a:ea typeface="Raleway"/>
              <a:cs typeface="Raleway"/>
              <a:sym typeface="Raleway"/>
            </a:endParaRPr>
          </a:p>
          <a:p>
            <a:pPr indent="0" lvl="0" marL="457200" rtl="0" algn="l">
              <a:lnSpc>
                <a:spcPct val="115000"/>
              </a:lnSpc>
              <a:spcBef>
                <a:spcPts val="1000"/>
              </a:spcBef>
              <a:spcAft>
                <a:spcPts val="1000"/>
              </a:spcAft>
              <a:buNone/>
            </a:pPr>
            <a:r>
              <a:rPr lang="en" sz="2000">
                <a:solidFill>
                  <a:srgbClr val="000000"/>
                </a:solidFill>
                <a:latin typeface="Raleway"/>
                <a:ea typeface="Raleway"/>
                <a:cs typeface="Raleway"/>
                <a:sym typeface="Raleway"/>
              </a:rPr>
              <a:t>Monitoring and attending them is time-consuming.</a:t>
            </a:r>
            <a:endParaRPr sz="2000">
              <a:solidFill>
                <a:srgbClr val="000000"/>
              </a:solidFill>
              <a:latin typeface="Raleway"/>
              <a:ea typeface="Raleway"/>
              <a:cs typeface="Raleway"/>
              <a:sym typeface="Raleway"/>
            </a:endParaRPr>
          </a:p>
        </p:txBody>
      </p:sp>
      <p:pic>
        <p:nvPicPr>
          <p:cNvPr id="696" name="Google Shape;696;p104"/>
          <p:cNvPicPr preferRelativeResize="0"/>
          <p:nvPr/>
        </p:nvPicPr>
        <p:blipFill>
          <a:blip r:embed="rId3">
            <a:alphaModFix/>
          </a:blip>
          <a:stretch>
            <a:fillRect/>
          </a:stretch>
        </p:blipFill>
        <p:spPr>
          <a:xfrm>
            <a:off x="5434457" y="2960401"/>
            <a:ext cx="2033150" cy="2183099"/>
          </a:xfrm>
          <a:prstGeom prst="rect">
            <a:avLst/>
          </a:prstGeom>
          <a:noFill/>
          <a:ln>
            <a:noFill/>
          </a:ln>
        </p:spPr>
      </p:pic>
      <p:pic>
        <p:nvPicPr>
          <p:cNvPr id="697" name="Google Shape;697;p104"/>
          <p:cNvPicPr preferRelativeResize="0"/>
          <p:nvPr/>
        </p:nvPicPr>
        <p:blipFill>
          <a:blip r:embed="rId4">
            <a:alphaModFix/>
          </a:blip>
          <a:stretch>
            <a:fillRect/>
          </a:stretch>
        </p:blipFill>
        <p:spPr>
          <a:xfrm>
            <a:off x="4164946" y="2960400"/>
            <a:ext cx="1802897" cy="2183100"/>
          </a:xfrm>
          <a:prstGeom prst="rect">
            <a:avLst/>
          </a:prstGeom>
          <a:noFill/>
          <a:ln>
            <a:noFill/>
          </a:ln>
        </p:spPr>
      </p:pic>
      <p:pic>
        <p:nvPicPr>
          <p:cNvPr id="698" name="Google Shape;698;p104"/>
          <p:cNvPicPr preferRelativeResize="0"/>
          <p:nvPr/>
        </p:nvPicPr>
        <p:blipFill>
          <a:blip r:embed="rId5">
            <a:alphaModFix/>
          </a:blip>
          <a:stretch>
            <a:fillRect/>
          </a:stretch>
        </p:blipFill>
        <p:spPr>
          <a:xfrm>
            <a:off x="39200" y="2908901"/>
            <a:ext cx="2128025" cy="2576800"/>
          </a:xfrm>
          <a:prstGeom prst="rect">
            <a:avLst/>
          </a:prstGeom>
          <a:noFill/>
          <a:ln>
            <a:noFill/>
          </a:ln>
        </p:spPr>
      </p:pic>
      <p:pic>
        <p:nvPicPr>
          <p:cNvPr id="699" name="Google Shape;699;p104"/>
          <p:cNvPicPr preferRelativeResize="0"/>
          <p:nvPr/>
        </p:nvPicPr>
        <p:blipFill>
          <a:blip r:embed="rId6">
            <a:alphaModFix/>
          </a:blip>
          <a:stretch>
            <a:fillRect/>
          </a:stretch>
        </p:blipFill>
        <p:spPr>
          <a:xfrm>
            <a:off x="2894924" y="2960400"/>
            <a:ext cx="1648180" cy="2183099"/>
          </a:xfrm>
          <a:prstGeom prst="rect">
            <a:avLst/>
          </a:prstGeom>
          <a:noFill/>
          <a:ln>
            <a:noFill/>
          </a:ln>
        </p:spPr>
      </p:pic>
      <p:pic>
        <p:nvPicPr>
          <p:cNvPr id="700" name="Google Shape;700;p104"/>
          <p:cNvPicPr preferRelativeResize="0"/>
          <p:nvPr/>
        </p:nvPicPr>
        <p:blipFill>
          <a:blip r:embed="rId7">
            <a:alphaModFix/>
          </a:blip>
          <a:stretch>
            <a:fillRect/>
          </a:stretch>
        </p:blipFill>
        <p:spPr>
          <a:xfrm>
            <a:off x="7450675" y="2960370"/>
            <a:ext cx="1693325" cy="2183130"/>
          </a:xfrm>
          <a:prstGeom prst="rect">
            <a:avLst/>
          </a:prstGeom>
          <a:noFill/>
          <a:ln>
            <a:noFill/>
          </a:ln>
        </p:spPr>
      </p:pic>
      <p:pic>
        <p:nvPicPr>
          <p:cNvPr id="701" name="Google Shape;701;p104"/>
          <p:cNvPicPr preferRelativeResize="0"/>
          <p:nvPr/>
        </p:nvPicPr>
        <p:blipFill>
          <a:blip r:embed="rId8">
            <a:alphaModFix/>
          </a:blip>
          <a:stretch>
            <a:fillRect/>
          </a:stretch>
        </p:blipFill>
        <p:spPr>
          <a:xfrm>
            <a:off x="2128035" y="2187550"/>
            <a:ext cx="6563779" cy="51434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5" name="Shape 705"/>
        <p:cNvGrpSpPr/>
        <p:nvPr/>
      </p:nvGrpSpPr>
      <p:grpSpPr>
        <a:xfrm>
          <a:off x="0" y="0"/>
          <a:ext cx="0" cy="0"/>
          <a:chOff x="0" y="0"/>
          <a:chExt cx="0" cy="0"/>
        </a:xfrm>
      </p:grpSpPr>
      <p:pic>
        <p:nvPicPr>
          <p:cNvPr id="706" name="Google Shape;706;p105"/>
          <p:cNvPicPr preferRelativeResize="0"/>
          <p:nvPr/>
        </p:nvPicPr>
        <p:blipFill>
          <a:blip r:embed="rId3">
            <a:alphaModFix/>
          </a:blip>
          <a:stretch>
            <a:fillRect/>
          </a:stretch>
        </p:blipFill>
        <p:spPr>
          <a:xfrm>
            <a:off x="2061371" y="3524244"/>
            <a:ext cx="2875304" cy="1619250"/>
          </a:xfrm>
          <a:prstGeom prst="rect">
            <a:avLst/>
          </a:prstGeom>
          <a:noFill/>
          <a:ln>
            <a:noFill/>
          </a:ln>
        </p:spPr>
      </p:pic>
      <p:sp>
        <p:nvSpPr>
          <p:cNvPr id="707" name="Google Shape;707;p105"/>
          <p:cNvSpPr txBox="1"/>
          <p:nvPr>
            <p:ph type="ctrTitle"/>
          </p:nvPr>
        </p:nvSpPr>
        <p:spPr>
          <a:xfrm>
            <a:off x="311700" y="305775"/>
            <a:ext cx="8520600" cy="824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rgbClr val="980000"/>
                </a:solidFill>
                <a:uFill>
                  <a:noFill/>
                </a:uFill>
                <a:latin typeface="Raleway"/>
                <a:ea typeface="Raleway"/>
                <a:cs typeface="Raleway"/>
                <a:sym typeface="Raleway"/>
                <a:hlinkClick r:id="rId4">
                  <a:extLst>
                    <a:ext uri="{A12FA001-AC4F-418D-AE19-62706E023703}">
                      <ahyp:hlinkClr val="tx"/>
                    </a:ext>
                  </a:extLst>
                </a:hlinkClick>
              </a:rPr>
              <a:t>Agenda Watch</a:t>
            </a:r>
            <a:endParaRPr>
              <a:solidFill>
                <a:srgbClr val="980000"/>
              </a:solidFill>
              <a:latin typeface="Raleway"/>
              <a:ea typeface="Raleway"/>
              <a:cs typeface="Raleway"/>
              <a:sym typeface="Raleway"/>
            </a:endParaRPr>
          </a:p>
        </p:txBody>
      </p:sp>
      <p:sp>
        <p:nvSpPr>
          <p:cNvPr id="708" name="Google Shape;708;p105"/>
          <p:cNvSpPr txBox="1"/>
          <p:nvPr>
            <p:ph idx="1" type="subTitle"/>
          </p:nvPr>
        </p:nvSpPr>
        <p:spPr>
          <a:xfrm>
            <a:off x="933500" y="1263975"/>
            <a:ext cx="8414700" cy="2454900"/>
          </a:xfrm>
          <a:prstGeom prst="rect">
            <a:avLst/>
          </a:prstGeom>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rgbClr val="000000"/>
              </a:buClr>
              <a:buSzPts val="2000"/>
              <a:buFont typeface="Raleway"/>
              <a:buChar char="●"/>
            </a:pPr>
            <a:r>
              <a:rPr lang="en" sz="2000">
                <a:solidFill>
                  <a:srgbClr val="000000"/>
                </a:solidFill>
                <a:latin typeface="Raleway"/>
                <a:ea typeface="Raleway"/>
                <a:cs typeface="Raleway"/>
                <a:sym typeface="Raleway"/>
              </a:rPr>
              <a:t>Public agencies post documents and video recordings from meetings online.</a:t>
            </a:r>
            <a:endParaRPr sz="2000">
              <a:solidFill>
                <a:srgbClr val="000000"/>
              </a:solidFill>
              <a:latin typeface="Raleway"/>
              <a:ea typeface="Raleway"/>
              <a:cs typeface="Raleway"/>
              <a:sym typeface="Raleway"/>
            </a:endParaRPr>
          </a:p>
          <a:p>
            <a:pPr indent="-355600" lvl="0" marL="457200" rtl="0" algn="l">
              <a:lnSpc>
                <a:spcPct val="115000"/>
              </a:lnSpc>
              <a:spcBef>
                <a:spcPts val="1000"/>
              </a:spcBef>
              <a:spcAft>
                <a:spcPts val="0"/>
              </a:spcAft>
              <a:buClr>
                <a:srgbClr val="980000"/>
              </a:buClr>
              <a:buSzPts val="2000"/>
              <a:buFont typeface="Raleway"/>
              <a:buChar char="●"/>
            </a:pPr>
            <a:r>
              <a:rPr lang="en" sz="2000">
                <a:solidFill>
                  <a:srgbClr val="980000"/>
                </a:solidFill>
                <a:latin typeface="Raleway"/>
                <a:ea typeface="Raleway"/>
                <a:cs typeface="Raleway"/>
                <a:sym typeface="Raleway"/>
              </a:rPr>
              <a:t>S</a:t>
            </a:r>
            <a:r>
              <a:rPr lang="en" sz="2000">
                <a:solidFill>
                  <a:srgbClr val="980000"/>
                </a:solidFill>
                <a:latin typeface="Raleway"/>
                <a:ea typeface="Raleway"/>
                <a:cs typeface="Raleway"/>
                <a:sym typeface="Raleway"/>
              </a:rPr>
              <a:t>craping at scale.</a:t>
            </a:r>
            <a:endParaRPr sz="2000">
              <a:solidFill>
                <a:srgbClr val="980000"/>
              </a:solidFill>
              <a:latin typeface="Raleway"/>
              <a:ea typeface="Raleway"/>
              <a:cs typeface="Raleway"/>
              <a:sym typeface="Raleway"/>
            </a:endParaRPr>
          </a:p>
          <a:p>
            <a:pPr indent="-355600" lvl="0" marL="457200" rtl="0" algn="l">
              <a:lnSpc>
                <a:spcPct val="115000"/>
              </a:lnSpc>
              <a:spcBef>
                <a:spcPts val="1000"/>
              </a:spcBef>
              <a:spcAft>
                <a:spcPts val="1000"/>
              </a:spcAft>
              <a:buClr>
                <a:srgbClr val="000000"/>
              </a:buClr>
              <a:buSzPts val="2000"/>
              <a:buFont typeface="Raleway"/>
              <a:buChar char="●"/>
            </a:pPr>
            <a:r>
              <a:rPr lang="en" sz="2000">
                <a:solidFill>
                  <a:srgbClr val="000000"/>
                </a:solidFill>
                <a:latin typeface="Raleway"/>
                <a:ea typeface="Raleway"/>
                <a:cs typeface="Raleway"/>
                <a:sym typeface="Raleway"/>
              </a:rPr>
              <a:t>Extend newsroom reach through search and alerts</a:t>
            </a:r>
            <a:endParaRPr sz="2000">
              <a:solidFill>
                <a:srgbClr val="000000"/>
              </a:solidFill>
              <a:latin typeface="Raleway"/>
              <a:ea typeface="Raleway"/>
              <a:cs typeface="Raleway"/>
              <a:sym typeface="Raleway"/>
            </a:endParaRPr>
          </a:p>
        </p:txBody>
      </p:sp>
      <p:pic>
        <p:nvPicPr>
          <p:cNvPr id="709" name="Google Shape;709;p105"/>
          <p:cNvPicPr preferRelativeResize="0"/>
          <p:nvPr/>
        </p:nvPicPr>
        <p:blipFill>
          <a:blip r:embed="rId5">
            <a:alphaModFix/>
          </a:blip>
          <a:stretch>
            <a:fillRect/>
          </a:stretch>
        </p:blipFill>
        <p:spPr>
          <a:xfrm>
            <a:off x="0" y="3524250"/>
            <a:ext cx="2537625" cy="1619250"/>
          </a:xfrm>
          <a:prstGeom prst="rect">
            <a:avLst/>
          </a:prstGeom>
          <a:noFill/>
          <a:ln>
            <a:noFill/>
          </a:ln>
        </p:spPr>
      </p:pic>
      <p:pic>
        <p:nvPicPr>
          <p:cNvPr id="710" name="Google Shape;710;p105"/>
          <p:cNvPicPr preferRelativeResize="0"/>
          <p:nvPr/>
        </p:nvPicPr>
        <p:blipFill>
          <a:blip r:embed="rId6">
            <a:alphaModFix/>
          </a:blip>
          <a:stretch>
            <a:fillRect/>
          </a:stretch>
        </p:blipFill>
        <p:spPr>
          <a:xfrm>
            <a:off x="4650925" y="3524250"/>
            <a:ext cx="2150015" cy="1619250"/>
          </a:xfrm>
          <a:prstGeom prst="rect">
            <a:avLst/>
          </a:prstGeom>
          <a:noFill/>
          <a:ln>
            <a:noFill/>
          </a:ln>
        </p:spPr>
      </p:pic>
      <p:pic>
        <p:nvPicPr>
          <p:cNvPr id="711" name="Google Shape;711;p105"/>
          <p:cNvPicPr preferRelativeResize="0"/>
          <p:nvPr/>
        </p:nvPicPr>
        <p:blipFill>
          <a:blip r:embed="rId7">
            <a:alphaModFix/>
          </a:blip>
          <a:stretch>
            <a:fillRect/>
          </a:stretch>
        </p:blipFill>
        <p:spPr>
          <a:xfrm>
            <a:off x="6268702" y="3523938"/>
            <a:ext cx="2875300" cy="16198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06"/>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Layoff Watch</a:t>
            </a:r>
            <a:endParaRPr sz="4200">
              <a:solidFill>
                <a:srgbClr val="980000"/>
              </a:solidFill>
              <a:latin typeface="Raleway"/>
              <a:ea typeface="Raleway"/>
              <a:cs typeface="Raleway"/>
              <a:sym typeface="Raleway"/>
            </a:endParaRPr>
          </a:p>
        </p:txBody>
      </p:sp>
      <p:pic>
        <p:nvPicPr>
          <p:cNvPr id="717" name="Google Shape;717;p106"/>
          <p:cNvPicPr preferRelativeResize="0"/>
          <p:nvPr/>
        </p:nvPicPr>
        <p:blipFill>
          <a:blip r:embed="rId3">
            <a:alphaModFix/>
          </a:blip>
          <a:stretch>
            <a:fillRect/>
          </a:stretch>
        </p:blipFill>
        <p:spPr>
          <a:xfrm>
            <a:off x="2209800" y="1240050"/>
            <a:ext cx="4584775" cy="359865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pic>
        <p:nvPicPr>
          <p:cNvPr id="722" name="Google Shape;722;p107"/>
          <p:cNvPicPr preferRelativeResize="0"/>
          <p:nvPr/>
        </p:nvPicPr>
        <p:blipFill>
          <a:blip r:embed="rId3">
            <a:alphaModFix/>
          </a:blip>
          <a:stretch>
            <a:fillRect/>
          </a:stretch>
        </p:blipFill>
        <p:spPr>
          <a:xfrm>
            <a:off x="1295400" y="1240050"/>
            <a:ext cx="6726545" cy="3598649"/>
          </a:xfrm>
          <a:prstGeom prst="rect">
            <a:avLst/>
          </a:prstGeom>
          <a:noFill/>
          <a:ln cap="flat" cmpd="sng" w="9525">
            <a:solidFill>
              <a:schemeClr val="dk2"/>
            </a:solidFill>
            <a:prstDash val="solid"/>
            <a:round/>
            <a:headEnd len="sm" w="sm" type="none"/>
            <a:tailEnd len="sm" w="sm" type="none"/>
          </a:ln>
        </p:spPr>
      </p:pic>
      <p:sp>
        <p:nvSpPr>
          <p:cNvPr id="723" name="Google Shape;723;p107"/>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Layoff Watch</a:t>
            </a:r>
            <a:endParaRPr sz="4200">
              <a:solidFill>
                <a:srgbClr val="980000"/>
              </a:solidFill>
              <a:latin typeface="Raleway"/>
              <a:ea typeface="Raleway"/>
              <a:cs typeface="Raleway"/>
              <a:sym typeface="Raleway"/>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08"/>
          <p:cNvSpPr txBox="1"/>
          <p:nvPr>
            <p:ph type="title"/>
          </p:nvPr>
        </p:nvSpPr>
        <p:spPr>
          <a:xfrm>
            <a:off x="311700" y="934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How newsrooms use </a:t>
            </a:r>
            <a:r>
              <a:rPr lang="en" sz="4200">
                <a:solidFill>
                  <a:srgbClr val="980000"/>
                </a:solidFill>
                <a:latin typeface="Raleway"/>
                <a:ea typeface="Raleway"/>
                <a:cs typeface="Raleway"/>
                <a:sym typeface="Raleway"/>
              </a:rPr>
              <a:t>WARN Notices</a:t>
            </a:r>
            <a:endParaRPr sz="4200">
              <a:solidFill>
                <a:srgbClr val="980000"/>
              </a:solidFill>
              <a:latin typeface="Raleway"/>
              <a:ea typeface="Raleway"/>
              <a:cs typeface="Raleway"/>
              <a:sym typeface="Raleway"/>
            </a:endParaRPr>
          </a:p>
        </p:txBody>
      </p:sp>
      <p:pic>
        <p:nvPicPr>
          <p:cNvPr id="729" name="Google Shape;729;p108" title="Screenshot 2025-05-27 at 8.17.43 AM.png"/>
          <p:cNvPicPr preferRelativeResize="0"/>
          <p:nvPr/>
        </p:nvPicPr>
        <p:blipFill>
          <a:blip r:embed="rId3">
            <a:alphaModFix/>
          </a:blip>
          <a:stretch>
            <a:fillRect/>
          </a:stretch>
        </p:blipFill>
        <p:spPr>
          <a:xfrm>
            <a:off x="2639500" y="935250"/>
            <a:ext cx="6059377" cy="4080027"/>
          </a:xfrm>
          <a:prstGeom prst="rect">
            <a:avLst/>
          </a:prstGeom>
          <a:noFill/>
          <a:ln>
            <a:noFill/>
          </a:ln>
        </p:spPr>
      </p:pic>
      <p:pic>
        <p:nvPicPr>
          <p:cNvPr id="730" name="Google Shape;730;p108"/>
          <p:cNvPicPr preferRelativeResize="0"/>
          <p:nvPr/>
        </p:nvPicPr>
        <p:blipFill>
          <a:blip r:embed="rId4">
            <a:alphaModFix/>
          </a:blip>
          <a:stretch>
            <a:fillRect/>
          </a:stretch>
        </p:blipFill>
        <p:spPr>
          <a:xfrm>
            <a:off x="406550" y="2244100"/>
            <a:ext cx="3326299" cy="202487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109"/>
          <p:cNvSpPr txBox="1"/>
          <p:nvPr>
            <p:ph type="title"/>
          </p:nvPr>
        </p:nvSpPr>
        <p:spPr>
          <a:xfrm>
            <a:off x="311700" y="3982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200">
                <a:solidFill>
                  <a:srgbClr val="980000"/>
                </a:solidFill>
                <a:latin typeface="Raleway"/>
                <a:ea typeface="Raleway"/>
                <a:cs typeface="Raleway"/>
                <a:sym typeface="Raleway"/>
              </a:rPr>
              <a:t>Audit Watch</a:t>
            </a:r>
            <a:endParaRPr sz="4200">
              <a:solidFill>
                <a:srgbClr val="980000"/>
              </a:solidFill>
              <a:latin typeface="Raleway"/>
              <a:ea typeface="Raleway"/>
              <a:cs typeface="Raleway"/>
              <a:sym typeface="Raleway"/>
            </a:endParaRPr>
          </a:p>
        </p:txBody>
      </p:sp>
      <p:pic>
        <p:nvPicPr>
          <p:cNvPr id="736" name="Google Shape;736;p109" title="Screenshot 2025-03-28 at 8.07.23 AM.png"/>
          <p:cNvPicPr preferRelativeResize="0"/>
          <p:nvPr/>
        </p:nvPicPr>
        <p:blipFill>
          <a:blip r:embed="rId3">
            <a:alphaModFix/>
          </a:blip>
          <a:stretch>
            <a:fillRect/>
          </a:stretch>
        </p:blipFill>
        <p:spPr>
          <a:xfrm>
            <a:off x="539525" y="1240050"/>
            <a:ext cx="3438972" cy="3598652"/>
          </a:xfrm>
          <a:prstGeom prst="rect">
            <a:avLst/>
          </a:prstGeom>
          <a:noFill/>
          <a:ln>
            <a:noFill/>
          </a:ln>
          <a:effectLst>
            <a:outerShdw blurRad="57150" rotWithShape="0" algn="bl" dir="5400000" dist="19050">
              <a:srgbClr val="000000">
                <a:alpha val="50000"/>
              </a:srgbClr>
            </a:outerShdw>
          </a:effectLst>
        </p:spPr>
      </p:pic>
      <p:pic>
        <p:nvPicPr>
          <p:cNvPr id="737" name="Google Shape;737;p109" title="Screenshot 2025-03-28 at 8.07.05 AM.png"/>
          <p:cNvPicPr preferRelativeResize="0"/>
          <p:nvPr/>
        </p:nvPicPr>
        <p:blipFill>
          <a:blip r:embed="rId4">
            <a:alphaModFix/>
          </a:blip>
          <a:stretch>
            <a:fillRect/>
          </a:stretch>
        </p:blipFill>
        <p:spPr>
          <a:xfrm>
            <a:off x="1659200" y="2137586"/>
            <a:ext cx="7523725" cy="1803575"/>
          </a:xfrm>
          <a:prstGeom prst="rect">
            <a:avLst/>
          </a:prstGeom>
          <a:noFill/>
          <a:ln>
            <a:noFill/>
          </a:ln>
          <a:effectLst>
            <a:outerShdw blurRad="57150" rotWithShape="0" algn="bl" dir="5400000" dist="19050">
              <a:srgbClr val="000000">
                <a:alpha val="50000"/>
              </a:srgbClr>
            </a:outerShdw>
          </a:effectLst>
        </p:spPr>
      </p:pic>
      <p:sp>
        <p:nvSpPr>
          <p:cNvPr id="738" name="Google Shape;738;p109"/>
          <p:cNvSpPr txBox="1"/>
          <p:nvPr/>
        </p:nvSpPr>
        <p:spPr>
          <a:xfrm>
            <a:off x="4194575" y="1547250"/>
            <a:ext cx="4581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Mazzoni Center - going concern letter</a:t>
            </a:r>
            <a:endParaRPr sz="1800">
              <a:solidFill>
                <a:schemeClr val="dk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pic>
        <p:nvPicPr>
          <p:cNvPr id="743" name="Google Shape;743;p110"/>
          <p:cNvPicPr preferRelativeResize="0"/>
          <p:nvPr/>
        </p:nvPicPr>
        <p:blipFill>
          <a:blip r:embed="rId3">
            <a:alphaModFix/>
          </a:blip>
          <a:stretch>
            <a:fillRect/>
          </a:stretch>
        </p:blipFill>
        <p:spPr>
          <a:xfrm>
            <a:off x="883825" y="191825"/>
            <a:ext cx="4056875" cy="343305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744" name="Google Shape;744;p110"/>
          <p:cNvPicPr preferRelativeResize="0"/>
          <p:nvPr/>
        </p:nvPicPr>
        <p:blipFill rotWithShape="1">
          <a:blip r:embed="rId4">
            <a:alphaModFix/>
          </a:blip>
          <a:srcRect b="13095" l="0" r="0" t="13087"/>
          <a:stretch/>
        </p:blipFill>
        <p:spPr>
          <a:xfrm>
            <a:off x="3268478" y="873400"/>
            <a:ext cx="4169675" cy="352850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745" name="Google Shape;745;p110"/>
          <p:cNvPicPr preferRelativeResize="0"/>
          <p:nvPr/>
        </p:nvPicPr>
        <p:blipFill>
          <a:blip r:embed="rId5">
            <a:alphaModFix/>
          </a:blip>
          <a:stretch>
            <a:fillRect/>
          </a:stretch>
        </p:blipFill>
        <p:spPr>
          <a:xfrm>
            <a:off x="4487000" y="1950537"/>
            <a:ext cx="4000500" cy="3073025"/>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111"/>
          <p:cNvSpPr txBox="1"/>
          <p:nvPr>
            <p:ph type="title"/>
          </p:nvPr>
        </p:nvSpPr>
        <p:spPr>
          <a:xfrm>
            <a:off x="311700" y="1335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Slack Alert Example</a:t>
            </a:r>
            <a:endParaRPr/>
          </a:p>
        </p:txBody>
      </p:sp>
      <p:pic>
        <p:nvPicPr>
          <p:cNvPr id="751" name="Google Shape;751;p111" title="Screenshot 2025-03-28 at 11.57.38 AM.png"/>
          <p:cNvPicPr preferRelativeResize="0"/>
          <p:nvPr/>
        </p:nvPicPr>
        <p:blipFill>
          <a:blip r:embed="rId3">
            <a:alphaModFix/>
          </a:blip>
          <a:stretch>
            <a:fillRect/>
          </a:stretch>
        </p:blipFill>
        <p:spPr>
          <a:xfrm>
            <a:off x="1078300" y="610372"/>
            <a:ext cx="6801300" cy="379607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112" title="Screenshot 2025-03-28 at 11.58.47 AM.png"/>
          <p:cNvPicPr preferRelativeResize="0"/>
          <p:nvPr/>
        </p:nvPicPr>
        <p:blipFill>
          <a:blip r:embed="rId3">
            <a:alphaModFix/>
          </a:blip>
          <a:stretch>
            <a:fillRect/>
          </a:stretch>
        </p:blipFill>
        <p:spPr>
          <a:xfrm>
            <a:off x="611225" y="635726"/>
            <a:ext cx="8161151" cy="26140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980000"/>
                </a:solidFill>
              </a:rPr>
              <a:t>Big Local News</a:t>
            </a:r>
            <a:endParaRPr>
              <a:solidFill>
                <a:srgbClr val="980000"/>
              </a:solidFill>
            </a:endParaRPr>
          </a:p>
          <a:p>
            <a:pPr indent="0" lvl="0" marL="0" rtl="0" algn="ctr">
              <a:spcBef>
                <a:spcPts val="0"/>
              </a:spcBef>
              <a:spcAft>
                <a:spcPts val="0"/>
              </a:spcAft>
              <a:buNone/>
            </a:pPr>
            <a:r>
              <a:t/>
            </a:r>
            <a:endParaRPr>
              <a:solidFill>
                <a:srgbClr val="980000"/>
              </a:solidFill>
            </a:endParaRPr>
          </a:p>
        </p:txBody>
      </p:sp>
      <p:sp>
        <p:nvSpPr>
          <p:cNvPr id="762" name="Google Shape;762;p113"/>
          <p:cNvSpPr txBox="1"/>
          <p:nvPr>
            <p:ph idx="1" type="subTitle"/>
          </p:nvPr>
        </p:nvSpPr>
        <p:spPr>
          <a:xfrm>
            <a:off x="311700" y="2035450"/>
            <a:ext cx="8520600" cy="17562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0"/>
              </a:spcAft>
              <a:buNone/>
            </a:pPr>
            <a:r>
              <a:rPr lang="en" sz="4607"/>
              <a:t>Questions? </a:t>
            </a:r>
            <a:endParaRPr sz="4607"/>
          </a:p>
          <a:p>
            <a:pPr indent="0" lvl="0" marL="0" rtl="0" algn="ctr">
              <a:spcBef>
                <a:spcPts val="0"/>
              </a:spcBef>
              <a:spcAft>
                <a:spcPts val="0"/>
              </a:spcAft>
              <a:buNone/>
            </a:pPr>
            <a:r>
              <a:rPr lang="en"/>
              <a:t>We also have quarterly open office hours over Zoom!</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cep3@stanford.edu</a:t>
            </a:r>
            <a:endParaRPr/>
          </a:p>
          <a:p>
            <a:pPr indent="0" lvl="0" marL="0" rtl="0" algn="ctr">
              <a:spcBef>
                <a:spcPts val="0"/>
              </a:spcBef>
              <a:spcAft>
                <a:spcPts val="0"/>
              </a:spcAft>
              <a:buNone/>
            </a:pPr>
            <a:r>
              <a:rPr lang="en"/>
              <a:t>biglocalnews@stanford.edu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rofessional Development #2">
  <a:themeElements>
    <a:clrScheme name="Simple Light">
      <a:dk1>
        <a:srgbClr val="000000"/>
      </a:dk1>
      <a:lt1>
        <a:srgbClr val="FCEFE5"/>
      </a:lt1>
      <a:dk2>
        <a:srgbClr val="A47FA7"/>
      </a:dk2>
      <a:lt2>
        <a:srgbClr val="2170F2"/>
      </a:lt2>
      <a:accent1>
        <a:srgbClr val="FFD966"/>
      </a:accent1>
      <a:accent2>
        <a:srgbClr val="CC0000"/>
      </a:accent2>
      <a:accent3>
        <a:srgbClr val="646464"/>
      </a:accent3>
      <a:accent4>
        <a:srgbClr val="FFFFFF"/>
      </a:accent4>
      <a:accent5>
        <a:srgbClr val="3D0B37"/>
      </a:accent5>
      <a:accent6>
        <a:srgbClr val="63264A"/>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