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  <p:embeddedFont>
      <p:font typeface="Oswal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bold.fntdata"/><Relationship Id="rId6" Type="http://schemas.openxmlformats.org/officeDocument/2006/relationships/slide" Target="slides/slide1.xml"/><Relationship Id="rId18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a37fcdf0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a37fcdf0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a37fcdf0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a37fcdf0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a37fcdf09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a37fcdf09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a37fcdf09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a37fcdf09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a37fcdf0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a37fcdf0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a37fcdf09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a37fcdf09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bc3f1342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bc3f1342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Reporting on Tribal Colleges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 Krupnick, independent journalist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matt@mattkrupnick.com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23550" y="127975"/>
            <a:ext cx="787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Screenshot 2025-05-18 1809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849" y="485775"/>
            <a:ext cx="4791424" cy="22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Screenshot 2025-05-18 18060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5741" y="2324974"/>
            <a:ext cx="3975785" cy="229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 became interested in tribal colleges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 title="20240506144908_IMG_044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1598"/>
            <a:ext cx="7396225" cy="40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4928350" y="1772125"/>
            <a:ext cx="422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I visited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Oglala Lakota College (South Dakota)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Little Big Horn College (Crow reservation, Montana)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Chief Dull Knife College (Northern Cheyenne, Montana)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Diné College</a:t>
            </a:r>
            <a:r>
              <a:rPr lang="en"/>
              <a:t> (Navajo Nation, Arizona)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Tohono O’odham Community College (Arizona)</a:t>
            </a:r>
            <a:endParaRPr/>
          </a:p>
        </p:txBody>
      </p:sp>
      <p:pic>
        <p:nvPicPr>
          <p:cNvPr id="79" name="Google Shape;79;p16" title="20240507102843_IMG_050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325" y="2901825"/>
            <a:ext cx="3571875" cy="22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 title="20240501101716_IMG_031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5250" y="703200"/>
            <a:ext cx="2377050" cy="356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/>
          <p:nvPr/>
        </p:nvSpPr>
        <p:spPr>
          <a:xfrm>
            <a:off x="0" y="223675"/>
            <a:ext cx="1820400" cy="6378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8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46250" y="357925"/>
            <a:ext cx="177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ROADBLOCKS</a:t>
            </a:r>
            <a:endParaRPr b="1" sz="24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87" name="Google Shape;87;p17"/>
          <p:cNvGrpSpPr/>
          <p:nvPr/>
        </p:nvGrpSpPr>
        <p:grpSpPr>
          <a:xfrm>
            <a:off x="179839" y="1956880"/>
            <a:ext cx="2217600" cy="2337600"/>
            <a:chOff x="47029" y="2117367"/>
            <a:chExt cx="2217600" cy="2337600"/>
          </a:xfrm>
        </p:grpSpPr>
        <p:sp>
          <p:nvSpPr>
            <p:cNvPr id="88" name="Google Shape;88;p17"/>
            <p:cNvSpPr/>
            <p:nvPr/>
          </p:nvSpPr>
          <p:spPr>
            <a:xfrm>
              <a:off x="47029" y="2117367"/>
              <a:ext cx="2217600" cy="2337600"/>
            </a:xfrm>
            <a:prstGeom prst="blockArc">
              <a:avLst>
                <a:gd fmla="val 10800000" name="adj1"/>
                <a:gd fmla="val 21538756" name="adj2"/>
                <a:gd fmla="val 26181" name="adj3"/>
              </a:avLst>
            </a:prstGeom>
            <a:solidFill>
              <a:srgbClr val="666666"/>
            </a:solidFill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7"/>
            <p:cNvSpPr/>
            <p:nvPr/>
          </p:nvSpPr>
          <p:spPr>
            <a:xfrm>
              <a:off x="334115" y="2431791"/>
              <a:ext cx="1643400" cy="1708800"/>
            </a:xfrm>
            <a:prstGeom prst="arc">
              <a:avLst>
                <a:gd fmla="val 10746820" name="adj1"/>
                <a:gd fmla="val 21526160" name="adj2"/>
              </a:avLst>
            </a:prstGeom>
            <a:noFill/>
            <a:ln cap="flat" cmpd="sng" w="38100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" name="Google Shape;90;p17"/>
          <p:cNvGrpSpPr/>
          <p:nvPr/>
        </p:nvGrpSpPr>
        <p:grpSpPr>
          <a:xfrm rot="10800000">
            <a:off x="1820476" y="1932618"/>
            <a:ext cx="2217600" cy="2337600"/>
            <a:chOff x="47029" y="2117367"/>
            <a:chExt cx="2217600" cy="2337600"/>
          </a:xfrm>
        </p:grpSpPr>
        <p:sp>
          <p:nvSpPr>
            <p:cNvPr id="91" name="Google Shape;91;p17"/>
            <p:cNvSpPr/>
            <p:nvPr/>
          </p:nvSpPr>
          <p:spPr>
            <a:xfrm>
              <a:off x="47029" y="2117367"/>
              <a:ext cx="2217600" cy="2337600"/>
            </a:xfrm>
            <a:prstGeom prst="blockArc">
              <a:avLst>
                <a:gd fmla="val 10800000" name="adj1"/>
                <a:gd fmla="val 21538756" name="adj2"/>
                <a:gd fmla="val 26181" name="adj3"/>
              </a:avLst>
            </a:prstGeom>
            <a:solidFill>
              <a:srgbClr val="666666"/>
            </a:solidFill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7"/>
            <p:cNvSpPr/>
            <p:nvPr/>
          </p:nvSpPr>
          <p:spPr>
            <a:xfrm>
              <a:off x="334115" y="2431791"/>
              <a:ext cx="1643400" cy="1708800"/>
            </a:xfrm>
            <a:prstGeom prst="arc">
              <a:avLst>
                <a:gd fmla="val 10746820" name="adj1"/>
                <a:gd fmla="val 21526160" name="adj2"/>
              </a:avLst>
            </a:prstGeom>
            <a:noFill/>
            <a:ln cap="flat" cmpd="sng" w="38100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17"/>
          <p:cNvGrpSpPr/>
          <p:nvPr/>
        </p:nvGrpSpPr>
        <p:grpSpPr>
          <a:xfrm>
            <a:off x="3461112" y="1929200"/>
            <a:ext cx="2217600" cy="2337600"/>
            <a:chOff x="47029" y="2117367"/>
            <a:chExt cx="2217600" cy="2337600"/>
          </a:xfrm>
        </p:grpSpPr>
        <p:sp>
          <p:nvSpPr>
            <p:cNvPr id="94" name="Google Shape;94;p17"/>
            <p:cNvSpPr/>
            <p:nvPr/>
          </p:nvSpPr>
          <p:spPr>
            <a:xfrm>
              <a:off x="47029" y="2117367"/>
              <a:ext cx="2217600" cy="2337600"/>
            </a:xfrm>
            <a:prstGeom prst="blockArc">
              <a:avLst>
                <a:gd fmla="val 10800000" name="adj1"/>
                <a:gd fmla="val 21538756" name="adj2"/>
                <a:gd fmla="val 26181" name="adj3"/>
              </a:avLst>
            </a:prstGeom>
            <a:solidFill>
              <a:srgbClr val="666666"/>
            </a:solidFill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7"/>
            <p:cNvSpPr/>
            <p:nvPr/>
          </p:nvSpPr>
          <p:spPr>
            <a:xfrm>
              <a:off x="334115" y="2431791"/>
              <a:ext cx="1643400" cy="1708800"/>
            </a:xfrm>
            <a:prstGeom prst="arc">
              <a:avLst>
                <a:gd fmla="val 11221856" name="adj1"/>
                <a:gd fmla="val 21526160" name="adj2"/>
              </a:avLst>
            </a:prstGeom>
            <a:noFill/>
            <a:ln cap="flat" cmpd="sng" w="38100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17"/>
          <p:cNvGrpSpPr/>
          <p:nvPr/>
        </p:nvGrpSpPr>
        <p:grpSpPr>
          <a:xfrm>
            <a:off x="6727109" y="1896854"/>
            <a:ext cx="2217600" cy="2337600"/>
            <a:chOff x="47029" y="2117367"/>
            <a:chExt cx="2217600" cy="2337600"/>
          </a:xfrm>
        </p:grpSpPr>
        <p:sp>
          <p:nvSpPr>
            <p:cNvPr id="97" name="Google Shape;97;p17"/>
            <p:cNvSpPr/>
            <p:nvPr/>
          </p:nvSpPr>
          <p:spPr>
            <a:xfrm>
              <a:off x="47029" y="2117367"/>
              <a:ext cx="2217600" cy="2337600"/>
            </a:xfrm>
            <a:prstGeom prst="blockArc">
              <a:avLst>
                <a:gd fmla="val 10800000" name="adj1"/>
                <a:gd fmla="val 21538756" name="adj2"/>
                <a:gd fmla="val 26181" name="adj3"/>
              </a:avLst>
            </a:prstGeom>
            <a:solidFill>
              <a:srgbClr val="666666"/>
            </a:solidFill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7"/>
            <p:cNvSpPr/>
            <p:nvPr/>
          </p:nvSpPr>
          <p:spPr>
            <a:xfrm>
              <a:off x="334115" y="2431791"/>
              <a:ext cx="1643400" cy="1708800"/>
            </a:xfrm>
            <a:prstGeom prst="arc">
              <a:avLst>
                <a:gd fmla="val 11316769" name="adj1"/>
                <a:gd fmla="val 21526160" name="adj2"/>
              </a:avLst>
            </a:prstGeom>
            <a:noFill/>
            <a:ln cap="flat" cmpd="sng" w="38100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7"/>
          <p:cNvGrpSpPr/>
          <p:nvPr/>
        </p:nvGrpSpPr>
        <p:grpSpPr>
          <a:xfrm rot="10800000">
            <a:off x="5092403" y="1900269"/>
            <a:ext cx="2217600" cy="2337600"/>
            <a:chOff x="47029" y="2117367"/>
            <a:chExt cx="2217600" cy="2337600"/>
          </a:xfrm>
        </p:grpSpPr>
        <p:sp>
          <p:nvSpPr>
            <p:cNvPr id="100" name="Google Shape;100;p17"/>
            <p:cNvSpPr/>
            <p:nvPr/>
          </p:nvSpPr>
          <p:spPr>
            <a:xfrm>
              <a:off x="47029" y="2117367"/>
              <a:ext cx="2217600" cy="2337600"/>
            </a:xfrm>
            <a:prstGeom prst="blockArc">
              <a:avLst>
                <a:gd fmla="val 10800000" name="adj1"/>
                <a:gd fmla="val 21538756" name="adj2"/>
                <a:gd fmla="val 26181" name="adj3"/>
              </a:avLst>
            </a:prstGeom>
            <a:solidFill>
              <a:srgbClr val="666666"/>
            </a:solidFill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7"/>
            <p:cNvSpPr/>
            <p:nvPr/>
          </p:nvSpPr>
          <p:spPr>
            <a:xfrm>
              <a:off x="334115" y="2431791"/>
              <a:ext cx="1643400" cy="1708800"/>
            </a:xfrm>
            <a:prstGeom prst="arc">
              <a:avLst>
                <a:gd fmla="val 10746820" name="adj1"/>
                <a:gd fmla="val 21526160" name="adj2"/>
              </a:avLst>
            </a:prstGeom>
            <a:noFill/>
            <a:ln cap="flat" cmpd="sng" w="38100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17"/>
          <p:cNvGrpSpPr/>
          <p:nvPr/>
        </p:nvGrpSpPr>
        <p:grpSpPr>
          <a:xfrm>
            <a:off x="1062263" y="1840250"/>
            <a:ext cx="274975" cy="391150"/>
            <a:chOff x="566100" y="4501725"/>
            <a:chExt cx="274975" cy="391150"/>
          </a:xfrm>
        </p:grpSpPr>
        <p:sp>
          <p:nvSpPr>
            <p:cNvPr id="103" name="Google Shape;103;p17"/>
            <p:cNvSpPr/>
            <p:nvPr/>
          </p:nvSpPr>
          <p:spPr>
            <a:xfrm>
              <a:off x="566100" y="4501725"/>
              <a:ext cx="274975" cy="237400"/>
            </a:xfrm>
            <a:prstGeom prst="flowChartPunchedTape">
              <a:avLst/>
            </a:prstGeom>
            <a:gradFill>
              <a:gsLst>
                <a:gs pos="0">
                  <a:srgbClr val="DB0000"/>
                </a:gs>
                <a:gs pos="100000">
                  <a:srgbClr val="54030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6600000" dist="85725">
                <a:srgbClr val="000000">
                  <a:alpha val="3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4" name="Google Shape;104;p17"/>
            <p:cNvCxnSpPr/>
            <p:nvPr/>
          </p:nvCxnSpPr>
          <p:spPr>
            <a:xfrm>
              <a:off x="566100" y="4542175"/>
              <a:ext cx="0" cy="350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cxnSp>
      </p:grpSp>
      <p:grpSp>
        <p:nvGrpSpPr>
          <p:cNvPr id="105" name="Google Shape;105;p17"/>
          <p:cNvGrpSpPr/>
          <p:nvPr/>
        </p:nvGrpSpPr>
        <p:grpSpPr>
          <a:xfrm>
            <a:off x="3064875" y="3420850"/>
            <a:ext cx="274975" cy="391150"/>
            <a:chOff x="566100" y="4501725"/>
            <a:chExt cx="274975" cy="391150"/>
          </a:xfrm>
        </p:grpSpPr>
        <p:sp>
          <p:nvSpPr>
            <p:cNvPr id="106" name="Google Shape;106;p17"/>
            <p:cNvSpPr/>
            <p:nvPr/>
          </p:nvSpPr>
          <p:spPr>
            <a:xfrm>
              <a:off x="566100" y="4501725"/>
              <a:ext cx="274975" cy="237400"/>
            </a:xfrm>
            <a:prstGeom prst="flowChartPunchedTape">
              <a:avLst/>
            </a:prstGeom>
            <a:gradFill>
              <a:gsLst>
                <a:gs pos="0">
                  <a:srgbClr val="DB0000"/>
                </a:gs>
                <a:gs pos="100000">
                  <a:srgbClr val="54030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6600000" dist="85725">
                <a:srgbClr val="000000">
                  <a:alpha val="3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7" name="Google Shape;107;p17"/>
            <p:cNvCxnSpPr/>
            <p:nvPr/>
          </p:nvCxnSpPr>
          <p:spPr>
            <a:xfrm>
              <a:off x="566100" y="4542175"/>
              <a:ext cx="0" cy="3507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cxnSp>
      </p:grpSp>
      <p:grpSp>
        <p:nvGrpSpPr>
          <p:cNvPr id="108" name="Google Shape;108;p17"/>
          <p:cNvGrpSpPr/>
          <p:nvPr/>
        </p:nvGrpSpPr>
        <p:grpSpPr>
          <a:xfrm>
            <a:off x="4741275" y="1840239"/>
            <a:ext cx="274975" cy="391150"/>
            <a:chOff x="566100" y="4501725"/>
            <a:chExt cx="274975" cy="391150"/>
          </a:xfrm>
        </p:grpSpPr>
        <p:sp>
          <p:nvSpPr>
            <p:cNvPr id="109" name="Google Shape;109;p17"/>
            <p:cNvSpPr/>
            <p:nvPr/>
          </p:nvSpPr>
          <p:spPr>
            <a:xfrm>
              <a:off x="566100" y="4501725"/>
              <a:ext cx="274975" cy="237400"/>
            </a:xfrm>
            <a:prstGeom prst="flowChartPunchedTape">
              <a:avLst/>
            </a:prstGeom>
            <a:gradFill>
              <a:gsLst>
                <a:gs pos="0">
                  <a:srgbClr val="DB0000"/>
                </a:gs>
                <a:gs pos="100000">
                  <a:srgbClr val="54030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6600000" dist="85725">
                <a:srgbClr val="000000">
                  <a:alpha val="3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0" name="Google Shape;110;p17"/>
            <p:cNvCxnSpPr/>
            <p:nvPr/>
          </p:nvCxnSpPr>
          <p:spPr>
            <a:xfrm>
              <a:off x="566100" y="4542175"/>
              <a:ext cx="0" cy="3507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cxnSp>
      </p:grpSp>
      <p:grpSp>
        <p:nvGrpSpPr>
          <p:cNvPr id="111" name="Google Shape;111;p17"/>
          <p:cNvGrpSpPr/>
          <p:nvPr/>
        </p:nvGrpSpPr>
        <p:grpSpPr>
          <a:xfrm>
            <a:off x="6570075" y="3344650"/>
            <a:ext cx="274975" cy="391150"/>
            <a:chOff x="566100" y="4501725"/>
            <a:chExt cx="274975" cy="391150"/>
          </a:xfrm>
        </p:grpSpPr>
        <p:sp>
          <p:nvSpPr>
            <p:cNvPr id="112" name="Google Shape;112;p17"/>
            <p:cNvSpPr/>
            <p:nvPr/>
          </p:nvSpPr>
          <p:spPr>
            <a:xfrm>
              <a:off x="566100" y="4501725"/>
              <a:ext cx="274975" cy="237400"/>
            </a:xfrm>
            <a:prstGeom prst="flowChartPunchedTape">
              <a:avLst/>
            </a:prstGeom>
            <a:gradFill>
              <a:gsLst>
                <a:gs pos="0">
                  <a:srgbClr val="DB0000"/>
                </a:gs>
                <a:gs pos="100000">
                  <a:srgbClr val="54030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6600000" dist="85725">
                <a:srgbClr val="000000">
                  <a:alpha val="3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3" name="Google Shape;113;p17"/>
            <p:cNvCxnSpPr/>
            <p:nvPr/>
          </p:nvCxnSpPr>
          <p:spPr>
            <a:xfrm>
              <a:off x="566100" y="4542175"/>
              <a:ext cx="0" cy="3507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cxnSp>
      </p:grpSp>
      <p:grpSp>
        <p:nvGrpSpPr>
          <p:cNvPr id="114" name="Google Shape;114;p17"/>
          <p:cNvGrpSpPr/>
          <p:nvPr/>
        </p:nvGrpSpPr>
        <p:grpSpPr>
          <a:xfrm>
            <a:off x="8566375" y="2114550"/>
            <a:ext cx="274975" cy="391150"/>
            <a:chOff x="566100" y="4501725"/>
            <a:chExt cx="274975" cy="391150"/>
          </a:xfrm>
        </p:grpSpPr>
        <p:sp>
          <p:nvSpPr>
            <p:cNvPr id="115" name="Google Shape;115;p17"/>
            <p:cNvSpPr/>
            <p:nvPr/>
          </p:nvSpPr>
          <p:spPr>
            <a:xfrm>
              <a:off x="566100" y="4501725"/>
              <a:ext cx="274975" cy="237400"/>
            </a:xfrm>
            <a:prstGeom prst="flowChartPunchedTape">
              <a:avLst/>
            </a:prstGeom>
            <a:gradFill>
              <a:gsLst>
                <a:gs pos="0">
                  <a:srgbClr val="DB0000"/>
                </a:gs>
                <a:gs pos="100000">
                  <a:srgbClr val="54030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6600000" dist="85725">
                <a:srgbClr val="000000">
                  <a:alpha val="3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6" name="Google Shape;116;p17"/>
            <p:cNvCxnSpPr/>
            <p:nvPr/>
          </p:nvCxnSpPr>
          <p:spPr>
            <a:xfrm>
              <a:off x="566100" y="4542175"/>
              <a:ext cx="0" cy="3507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cxnSp>
      </p:grpSp>
      <p:sp>
        <p:nvSpPr>
          <p:cNvPr id="117" name="Google Shape;117;p17"/>
          <p:cNvSpPr txBox="1"/>
          <p:nvPr/>
        </p:nvSpPr>
        <p:spPr>
          <a:xfrm>
            <a:off x="121302" y="3106779"/>
            <a:ext cx="71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START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9175" y="312383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 txBox="1"/>
          <p:nvPr/>
        </p:nvSpPr>
        <p:spPr>
          <a:xfrm>
            <a:off x="170203" y="1202453"/>
            <a:ext cx="24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Tribal college leaders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1694700" y="4334250"/>
            <a:ext cx="296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Bureau of Indian Education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4445000" y="1286250"/>
            <a:ext cx="107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5816600" y="4334250"/>
            <a:ext cx="2016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Everyone’s lack of knowledge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7263200" y="1019865"/>
            <a:ext cx="191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Engagement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3514650" y="1202453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Congress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I learn?</a:t>
            </a:r>
            <a:endParaRPr/>
          </a:p>
        </p:txBody>
      </p:sp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311700" y="1152475"/>
            <a:ext cx="411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did that water pipe burst? (Start local and build)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Tribes sometimes don’t know about TCU challenges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Tribal colleges aren’t used to media attention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Remote locations bring specific challenges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Washington disconnect</a:t>
            </a:r>
            <a:endParaRPr/>
          </a:p>
        </p:txBody>
      </p:sp>
      <p:pic>
        <p:nvPicPr>
          <p:cNvPr id="131" name="Google Shape;131;p18" title="20240507083830_IMG_045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8875" y="568225"/>
            <a:ext cx="328307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>
            <p:ph type="title"/>
          </p:nvPr>
        </p:nvSpPr>
        <p:spPr>
          <a:xfrm>
            <a:off x="5078750" y="579775"/>
            <a:ext cx="384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 ideas:</a:t>
            </a:r>
            <a:endParaRPr/>
          </a:p>
        </p:txBody>
      </p:sp>
      <p:sp>
        <p:nvSpPr>
          <p:cNvPr id="137" name="Google Shape;137;p19"/>
          <p:cNvSpPr txBox="1"/>
          <p:nvPr>
            <p:ph idx="1" type="body"/>
          </p:nvPr>
        </p:nvSpPr>
        <p:spPr>
          <a:xfrm>
            <a:off x="5003475" y="1152475"/>
            <a:ext cx="375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Effects of grant cuts on tribal communities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can tribes and states do for tribal colleges?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Tribal colleges as a community hub (water, culture, etc.)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TCUs attract faculty?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Construction challenges</a:t>
            </a:r>
            <a:endParaRPr/>
          </a:p>
        </p:txBody>
      </p:sp>
      <p:pic>
        <p:nvPicPr>
          <p:cNvPr id="138" name="Google Shape;138;p19" title="20240501102258_IMG_035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81625"/>
            <a:ext cx="4812725" cy="320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311700" y="445025"/>
            <a:ext cx="140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144" name="Google Shape;14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0" title="20240506_154059~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6174700" cy="380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