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slide" Target="slides/slide6.xml"/><Relationship Id="rId10" Type="http://schemas.openxmlformats.org/officeDocument/2006/relationships/slide" Target="slides/slide5.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362564263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362564263a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22222"/>
                </a:solidFill>
              </a:rPr>
              <a:t>*What brought you to this story?</a:t>
            </a:r>
            <a:endParaRPr>
              <a:solidFill>
                <a:srgbClr val="222222"/>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state’s rural nature creates a thorny paradigm for high school graduates: travel far away from home to seek higher education, or forgo the post-secondary experience entirely?” –– beyond basic features, there had been little coverage of the challenges and successes faced by these institutions.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It is a paradigm that has pushed talented adolescents out of their communities of origin, and has left others without career training as the state’s economy changes rapidly –– </a:t>
            </a:r>
            <a:r>
              <a:rPr b="1" lang="en">
                <a:solidFill>
                  <a:schemeClr val="dk1"/>
                </a:solidFill>
              </a:rPr>
              <a:t>what are colleges doing to curb this drain? </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I saw the EWA opportunity –– huge deal working in small newsroom where resources are limited, really allowed me to expand the possibilities of what I </a:t>
            </a:r>
            <a:r>
              <a:rPr lang="en">
                <a:solidFill>
                  <a:schemeClr val="dk1"/>
                </a:solidFill>
              </a:rPr>
              <a:t>could pitch and could do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362564263a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362564263a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22222"/>
                </a:solidFill>
              </a:rPr>
              <a:t>How did you do this story? </a:t>
            </a:r>
            <a:endParaRPr>
              <a:solidFill>
                <a:srgbClr val="222222"/>
              </a:solidFill>
            </a:endParaRPr>
          </a:p>
          <a:p>
            <a:pPr indent="-298450" lvl="0" marL="457200" rtl="0" algn="l">
              <a:spcBef>
                <a:spcPts val="0"/>
              </a:spcBef>
              <a:spcAft>
                <a:spcPts val="0"/>
              </a:spcAft>
              <a:buSzPts val="1100"/>
              <a:buChar char="-"/>
            </a:pPr>
            <a:r>
              <a:rPr b="1" lang="en">
                <a:solidFill>
                  <a:schemeClr val="dk1"/>
                </a:solidFill>
              </a:rPr>
              <a:t>Started with big questions and interviews</a:t>
            </a:r>
            <a:r>
              <a:rPr lang="en">
                <a:solidFill>
                  <a:schemeClr val="dk1"/>
                </a:solidFill>
              </a:rPr>
              <a:t>. A benefit of the fellowship was that I had the bandwidth to drive to these rural communities, pay for gas, take time out of my day. More structure may have been better, but it allowed me to build trust and begin to build a plan. </a:t>
            </a:r>
            <a:endParaRPr>
              <a:solidFill>
                <a:schemeClr val="dk1"/>
              </a:solidFill>
            </a:endParaRPr>
          </a:p>
          <a:p>
            <a:pPr indent="-298450" lvl="0" marL="457200" rtl="0" algn="l">
              <a:spcBef>
                <a:spcPts val="0"/>
              </a:spcBef>
              <a:spcAft>
                <a:spcPts val="0"/>
              </a:spcAft>
              <a:buClr>
                <a:schemeClr val="dk1"/>
              </a:buClr>
              <a:buSzPts val="1100"/>
              <a:buChar char="-"/>
            </a:pPr>
            <a:r>
              <a:rPr b="1" lang="en">
                <a:solidFill>
                  <a:schemeClr val="dk1"/>
                </a:solidFill>
              </a:rPr>
              <a:t>Dig through the archives. </a:t>
            </a:r>
            <a:r>
              <a:rPr lang="en">
                <a:solidFill>
                  <a:schemeClr val="dk1"/>
                </a:solidFill>
              </a:rPr>
              <a:t>What has been covered? What hasn’t? How does the history of this place inform its present? </a:t>
            </a:r>
            <a:endParaRPr>
              <a:solidFill>
                <a:schemeClr val="dk1"/>
              </a:solidFill>
            </a:endParaRPr>
          </a:p>
          <a:p>
            <a:pPr indent="-298450" lvl="0" marL="457200" rtl="0" algn="l">
              <a:spcBef>
                <a:spcPts val="0"/>
              </a:spcBef>
              <a:spcAft>
                <a:spcPts val="0"/>
              </a:spcAft>
              <a:buClr>
                <a:schemeClr val="dk1"/>
              </a:buClr>
              <a:buSzPts val="1100"/>
              <a:buChar char="-"/>
            </a:pPr>
            <a:r>
              <a:rPr b="1" lang="en">
                <a:solidFill>
                  <a:schemeClr val="dk1"/>
                </a:solidFill>
              </a:rPr>
              <a:t>Work with editors to come up with a story plan </a:t>
            </a:r>
            <a:r>
              <a:rPr lang="en">
                <a:solidFill>
                  <a:schemeClr val="dk1"/>
                </a:solidFill>
              </a:rPr>
              <a:t>– really zeroing in on what is interesting and feasible.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Going through lots of rounds of editing, streamlining, making a plan. </a:t>
            </a:r>
            <a:endParaRPr>
              <a:solidFill>
                <a:schemeClr val="dk1"/>
              </a:solidFill>
            </a:endParaRPr>
          </a:p>
          <a:p>
            <a:pPr indent="-298450" lvl="0" marL="457200" rtl="0" algn="l">
              <a:spcBef>
                <a:spcPts val="0"/>
              </a:spcBef>
              <a:spcAft>
                <a:spcPts val="0"/>
              </a:spcAft>
              <a:buClr>
                <a:schemeClr val="dk1"/>
              </a:buClr>
              <a:buSzPts val="1100"/>
              <a:buChar char="-"/>
            </a:pPr>
            <a:r>
              <a:rPr b="1" lang="en">
                <a:solidFill>
                  <a:schemeClr val="dk1"/>
                </a:solidFill>
              </a:rPr>
              <a:t>Coming up with a plan for branding and release </a:t>
            </a:r>
            <a:r>
              <a:rPr lang="en">
                <a:solidFill>
                  <a:schemeClr val="dk1"/>
                </a:solidFill>
              </a:rPr>
              <a:t>–– When would the stories go up? How would we promote them? What would the name be? Etc. </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362564263a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362564263a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22222"/>
                </a:solidFill>
              </a:rPr>
              <a:t>*Where did you find useful data or research?</a:t>
            </a:r>
            <a:endParaRPr>
              <a:solidFill>
                <a:srgbClr val="222222"/>
              </a:solidFill>
            </a:endParaRPr>
          </a:p>
          <a:p>
            <a:pPr indent="-298450" lvl="0" marL="457200" rtl="0" algn="l">
              <a:spcBef>
                <a:spcPts val="0"/>
              </a:spcBef>
              <a:spcAft>
                <a:spcPts val="0"/>
              </a:spcAft>
              <a:buSzPts val="1100"/>
              <a:buChar char="-"/>
            </a:pPr>
            <a:r>
              <a:rPr lang="en">
                <a:solidFill>
                  <a:schemeClr val="dk1"/>
                </a:solidFill>
              </a:rPr>
              <a:t>Small town reporting -- showing up with no interviews scheduled and just driving around and people will start pointing people out to you.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When you’re working in rural communities / with underserved communities in general, we’re beginning to understand the notion that “data” isn’t necessarily fair for everyone.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Numbers ARE helpful -- but they may look different. May not see a 15% increase in certificate achievement or a chart that shows an increase in 400 students with bachelor's degrees in 10 years, but you may meet five students whose lives have been changed by programs. </a:t>
            </a:r>
            <a:endParaRPr>
              <a:solidFill>
                <a:schemeClr val="dk1"/>
              </a:solidFill>
            </a:endParaRPr>
          </a:p>
          <a:p>
            <a:pPr indent="-298450" lvl="0" marL="457200" rtl="0" algn="l">
              <a:spcBef>
                <a:spcPts val="0"/>
              </a:spcBef>
              <a:spcAft>
                <a:spcPts val="0"/>
              </a:spcAft>
              <a:buClr>
                <a:schemeClr val="dk1"/>
              </a:buClr>
              <a:buSzPts val="1100"/>
              <a:buChar char="-"/>
            </a:pPr>
            <a:r>
              <a:rPr b="1" lang="en">
                <a:solidFill>
                  <a:schemeClr val="dk1"/>
                </a:solidFill>
              </a:rPr>
              <a:t>Oral history, in-person conversations, site visits –– helped add meaning in spaces where there was not so much data. </a:t>
            </a:r>
            <a:endParaRPr b="1">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362564263a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362564263a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22222"/>
                </a:solidFill>
              </a:rPr>
              <a:t>What were some of the roadblocks you encountered in your reporting and how did you overcome them? If you could tackle this topic again, what might you do differently?</a:t>
            </a:r>
            <a:endParaRPr>
              <a:solidFill>
                <a:srgbClr val="222222"/>
              </a:solidFill>
            </a:endParaRPr>
          </a:p>
          <a:p>
            <a:pPr indent="-298450" lvl="0" marL="457200" rtl="0" algn="l">
              <a:spcBef>
                <a:spcPts val="0"/>
              </a:spcBef>
              <a:spcAft>
                <a:spcPts val="0"/>
              </a:spcAft>
              <a:buSzPts val="1100"/>
              <a:buChar char="-"/>
            </a:pPr>
            <a:r>
              <a:rPr lang="en">
                <a:solidFill>
                  <a:schemeClr val="dk1"/>
                </a:solidFill>
              </a:rPr>
              <a:t>Covering a vast expanse, easy to bit off more than you can chew.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For those in small newsrooms, you have the blessing and the curse of having a lot of independence. Those decisions about what gets included and what doesn’t are often left up to you.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Would sometimes go out in the field and be so excited about talking to sources, I would come back with a notebook dump and not have a clear path to a story. </a:t>
            </a:r>
            <a:endParaRPr>
              <a:solidFill>
                <a:schemeClr val="dk1"/>
              </a:solidFill>
            </a:endParaRPr>
          </a:p>
          <a:p>
            <a:pPr indent="-298450" lvl="0" marL="457200" rtl="0" algn="l">
              <a:spcBef>
                <a:spcPts val="0"/>
              </a:spcBef>
              <a:spcAft>
                <a:spcPts val="0"/>
              </a:spcAft>
              <a:buClr>
                <a:schemeClr val="dk1"/>
              </a:buClr>
              <a:buSzPts val="1100"/>
              <a:buChar char="-"/>
            </a:pPr>
            <a:r>
              <a:rPr i="1" lang="en">
                <a:solidFill>
                  <a:schemeClr val="dk1"/>
                </a:solidFill>
              </a:rPr>
              <a:t>Understand your expectations. Set reasonable goals. </a:t>
            </a:r>
            <a:endParaRPr i="1">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362564263a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362564263a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22222"/>
                </a:solidFill>
              </a:rPr>
              <a:t>*What are some story ideas for local reporters who might be inspired by your work, but also be juggling multiple deadlines or limited resources/time?</a:t>
            </a:r>
            <a:endParaRPr>
              <a:solidFill>
                <a:srgbClr val="222222"/>
              </a:solidFill>
            </a:endParaRPr>
          </a:p>
          <a:p>
            <a:pPr indent="-298450" lvl="0" marL="457200" rtl="0" algn="l">
              <a:spcBef>
                <a:spcPts val="0"/>
              </a:spcBef>
              <a:spcAft>
                <a:spcPts val="0"/>
              </a:spcAft>
              <a:buSzPts val="1100"/>
              <a:buChar char="-"/>
            </a:pPr>
            <a:r>
              <a:rPr lang="en"/>
              <a:t>I think the number one story is how the federal government’s cuts and downsizing are going to impact colleges, especially those that receive a lot of federal funding like tribal colleges. </a:t>
            </a:r>
            <a:endParaRPr/>
          </a:p>
          <a:p>
            <a:pPr indent="-298450" lvl="1" marL="914400" rtl="0" algn="l">
              <a:spcBef>
                <a:spcPts val="0"/>
              </a:spcBef>
              <a:spcAft>
                <a:spcPts val="0"/>
              </a:spcAft>
              <a:buSzPts val="1100"/>
              <a:buChar char="-"/>
            </a:pPr>
            <a:r>
              <a:rPr lang="en"/>
              <a:t>It’s important to lean into that work and to make sure you’re continuing to tell other stories. </a:t>
            </a:r>
            <a:endParaRPr/>
          </a:p>
          <a:p>
            <a:pPr indent="-298450" lvl="1" marL="914400" rtl="0" algn="l">
              <a:spcBef>
                <a:spcPts val="0"/>
              </a:spcBef>
              <a:spcAft>
                <a:spcPts val="0"/>
              </a:spcAft>
              <a:buSzPts val="1100"/>
              <a:buChar char="-"/>
            </a:pPr>
            <a:r>
              <a:rPr lang="en"/>
              <a:t>So much of what we all hear writing about marginalized communities –– rural communities, Native communities, etc. –– is that the narrative is always negative. There are amazing programs, educators to be highlighted. Don’t shy away from the challenges and controversy </a:t>
            </a:r>
            <a:r>
              <a:rPr i="1" lang="en"/>
              <a:t>and </a:t>
            </a:r>
            <a:r>
              <a:rPr lang="en"/>
              <a:t>make sure to highlight the positive. </a:t>
            </a:r>
            <a:endParaRPr/>
          </a:p>
          <a:p>
            <a:pPr indent="-298450" lvl="1" marL="914400" rtl="0" algn="l">
              <a:spcBef>
                <a:spcPts val="0"/>
              </a:spcBef>
              <a:spcAft>
                <a:spcPts val="0"/>
              </a:spcAft>
              <a:buSzPts val="1100"/>
              <a:buChar char="-"/>
            </a:pPr>
            <a:r>
              <a:rPr lang="en"/>
              <a:t>Covering rural communities –– there’s a value in embedding with people from those communities. Photographers, writers, editors. Helps build trust. </a:t>
            </a:r>
            <a:endParaRPr/>
          </a:p>
          <a:p>
            <a:pPr indent="-298450" lvl="0" marL="457200" rtl="0" algn="l">
              <a:spcBef>
                <a:spcPts val="0"/>
              </a:spcBef>
              <a:spcAft>
                <a:spcPts val="0"/>
              </a:spcAft>
              <a:buSzPts val="1100"/>
              <a:buChar char="-"/>
            </a:pPr>
            <a:r>
              <a:rPr lang="en"/>
              <a:t>Ongoing question –– community colleges have historically provided really strong trade education. But, the nature of our economy is changing so rapidly –– this problem is especially acute in deindustrializing communities like in the Rust Belt, part of the west and the south. </a:t>
            </a:r>
            <a:r>
              <a:rPr i="1" lang="en"/>
              <a:t>How are local colleges adapting to train students for this new world? </a:t>
            </a:r>
            <a:r>
              <a:rPr lang="en"/>
              <a:t>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hyperlink" Target="http://www.equitybaltimore.org/" TargetMode="External"/><Relationship Id="rId5" Type="http://schemas.openxmlformats.org/officeDocument/2006/relationships/hyperlink" Target="https://www.urban.org/urban-wire/algorithms-risk-perpetuating-bias-hiring-how-can-employers-use-them-make-hiring-more-inclusiv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jpg"/><Relationship Id="rId4" Type="http://schemas.openxmlformats.org/officeDocument/2006/relationships/image" Target="../media/image6.jp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1031225" y="782075"/>
            <a:ext cx="6943500" cy="819300"/>
          </a:xfrm>
          <a:prstGeom prst="rect">
            <a:avLst/>
          </a:prstGeom>
          <a:solidFill>
            <a:schemeClr val="lt1"/>
          </a:solidFill>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4090">
                <a:latin typeface="Droid Serif"/>
                <a:ea typeface="Droid Serif"/>
                <a:cs typeface="Droid Serif"/>
                <a:sym typeface="Droid Serif"/>
              </a:rPr>
              <a:t>The Rural College Project</a:t>
            </a:r>
            <a:endParaRPr b="1" sz="4090">
              <a:latin typeface="Droid Serif"/>
              <a:ea typeface="Droid Serif"/>
              <a:cs typeface="Droid Serif"/>
              <a:sym typeface="Droid Serif"/>
            </a:endParaRPr>
          </a:p>
        </p:txBody>
      </p:sp>
      <p:sp>
        <p:nvSpPr>
          <p:cNvPr id="55" name="Google Shape;55;p13"/>
          <p:cNvSpPr txBox="1"/>
          <p:nvPr>
            <p:ph type="ctrTitle"/>
          </p:nvPr>
        </p:nvSpPr>
        <p:spPr>
          <a:xfrm>
            <a:off x="1766825" y="3464900"/>
            <a:ext cx="5472300" cy="924000"/>
          </a:xfrm>
          <a:prstGeom prst="rect">
            <a:avLst/>
          </a:prstGeom>
          <a:solidFill>
            <a:schemeClr val="lt1"/>
          </a:solidFill>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1600">
                <a:solidFill>
                  <a:srgbClr val="222222"/>
                </a:solidFill>
                <a:latin typeface="Droid Serif"/>
                <a:ea typeface="Droid Serif"/>
                <a:cs typeface="Droid Serif"/>
                <a:sym typeface="Droid Serif"/>
              </a:rPr>
              <a:t>Denali Sagner</a:t>
            </a:r>
            <a:endParaRPr b="1" sz="1600">
              <a:solidFill>
                <a:srgbClr val="222222"/>
              </a:solidFill>
              <a:latin typeface="Droid Serif"/>
              <a:ea typeface="Droid Serif"/>
              <a:cs typeface="Droid Serif"/>
              <a:sym typeface="Droid Serif"/>
            </a:endParaRPr>
          </a:p>
          <a:p>
            <a:pPr indent="0" lvl="0" marL="0" rtl="0" algn="ctr">
              <a:spcBef>
                <a:spcPts val="0"/>
              </a:spcBef>
              <a:spcAft>
                <a:spcPts val="0"/>
              </a:spcAft>
              <a:buSzPts val="990"/>
              <a:buNone/>
            </a:pPr>
            <a:r>
              <a:rPr b="1" lang="en" sz="1600">
                <a:solidFill>
                  <a:srgbClr val="222222"/>
                </a:solidFill>
                <a:latin typeface="Droid Serif"/>
                <a:ea typeface="Droid Serif"/>
                <a:cs typeface="Droid Serif"/>
                <a:sym typeface="Droid Serif"/>
              </a:rPr>
              <a:t>Education Writers Association National Seminar</a:t>
            </a:r>
            <a:endParaRPr b="1" sz="1600">
              <a:solidFill>
                <a:srgbClr val="222222"/>
              </a:solidFill>
              <a:latin typeface="Droid Serif"/>
              <a:ea typeface="Droid Serif"/>
              <a:cs typeface="Droid Serif"/>
              <a:sym typeface="Droid Serif"/>
            </a:endParaRPr>
          </a:p>
          <a:p>
            <a:pPr indent="0" lvl="0" marL="0" rtl="0" algn="ctr">
              <a:spcBef>
                <a:spcPts val="0"/>
              </a:spcBef>
              <a:spcAft>
                <a:spcPts val="0"/>
              </a:spcAft>
              <a:buSzPts val="990"/>
              <a:buNone/>
            </a:pPr>
            <a:r>
              <a:rPr b="1" lang="en" sz="1600">
                <a:solidFill>
                  <a:srgbClr val="222222"/>
                </a:solidFill>
                <a:latin typeface="Droid Serif"/>
                <a:ea typeface="Droid Serif"/>
                <a:cs typeface="Droid Serif"/>
                <a:sym typeface="Droid Serif"/>
              </a:rPr>
              <a:t>May 30, 2025</a:t>
            </a:r>
            <a:endParaRPr b="1" sz="1600">
              <a:solidFill>
                <a:srgbClr val="222222"/>
              </a:solidFill>
              <a:latin typeface="Droid Serif"/>
              <a:ea typeface="Droid Serif"/>
              <a:cs typeface="Droid Serif"/>
              <a:sym typeface="Droid Serif"/>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grpSp>
        <p:nvGrpSpPr>
          <p:cNvPr id="60" name="Google Shape;60;p14"/>
          <p:cNvGrpSpPr/>
          <p:nvPr/>
        </p:nvGrpSpPr>
        <p:grpSpPr>
          <a:xfrm>
            <a:off x="69800" y="1356025"/>
            <a:ext cx="4631301" cy="2593100"/>
            <a:chOff x="202672" y="1263726"/>
            <a:chExt cx="4482916" cy="2491449"/>
          </a:xfrm>
        </p:grpSpPr>
        <p:pic>
          <p:nvPicPr>
            <p:cNvPr id="61" name="Google Shape;61;p14"/>
            <p:cNvPicPr preferRelativeResize="0"/>
            <p:nvPr/>
          </p:nvPicPr>
          <p:blipFill rotWithShape="1">
            <a:blip r:embed="rId3">
              <a:alphaModFix/>
            </a:blip>
            <a:srcRect b="2755" l="0" r="0" t="9208"/>
            <a:stretch/>
          </p:blipFill>
          <p:spPr>
            <a:xfrm>
              <a:off x="202672" y="1263726"/>
              <a:ext cx="4482916" cy="2391646"/>
            </a:xfrm>
            <a:prstGeom prst="rect">
              <a:avLst/>
            </a:prstGeom>
            <a:noFill/>
            <a:ln>
              <a:noFill/>
            </a:ln>
          </p:spPr>
        </p:pic>
        <p:sp>
          <p:nvSpPr>
            <p:cNvPr id="62" name="Google Shape;62;p14"/>
            <p:cNvSpPr txBox="1"/>
            <p:nvPr/>
          </p:nvSpPr>
          <p:spPr>
            <a:xfrm>
              <a:off x="426625" y="3505575"/>
              <a:ext cx="4035000" cy="24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rPr>
                <a:t>Courtesy of Lee Montana Newspapers</a:t>
              </a:r>
              <a:endParaRPr sz="800">
                <a:solidFill>
                  <a:schemeClr val="dk2"/>
                </a:solidFill>
              </a:endParaRPr>
            </a:p>
          </p:txBody>
        </p:sp>
      </p:grpSp>
      <p:grpSp>
        <p:nvGrpSpPr>
          <p:cNvPr id="63" name="Google Shape;63;p14"/>
          <p:cNvGrpSpPr/>
          <p:nvPr/>
        </p:nvGrpSpPr>
        <p:grpSpPr>
          <a:xfrm>
            <a:off x="4701100" y="1281774"/>
            <a:ext cx="4293186" cy="2741606"/>
            <a:chOff x="4685576" y="1125338"/>
            <a:chExt cx="4153624" cy="2629838"/>
          </a:xfrm>
        </p:grpSpPr>
        <p:pic>
          <p:nvPicPr>
            <p:cNvPr id="64" name="Google Shape;64;p14"/>
            <p:cNvPicPr preferRelativeResize="0"/>
            <p:nvPr/>
          </p:nvPicPr>
          <p:blipFill>
            <a:blip r:embed="rId4">
              <a:alphaModFix/>
            </a:blip>
            <a:stretch>
              <a:fillRect/>
            </a:stretch>
          </p:blipFill>
          <p:spPr>
            <a:xfrm>
              <a:off x="4685576" y="1125338"/>
              <a:ext cx="4153624" cy="2518135"/>
            </a:xfrm>
            <a:prstGeom prst="rect">
              <a:avLst/>
            </a:prstGeom>
            <a:noFill/>
            <a:ln>
              <a:noFill/>
            </a:ln>
          </p:spPr>
        </p:pic>
        <p:sp>
          <p:nvSpPr>
            <p:cNvPr id="65" name="Google Shape;65;p14"/>
            <p:cNvSpPr txBox="1"/>
            <p:nvPr/>
          </p:nvSpPr>
          <p:spPr>
            <a:xfrm>
              <a:off x="4813925" y="3585375"/>
              <a:ext cx="2936400" cy="16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rPr>
                <a:t>Courtesy of the Montana University System (MUS)</a:t>
              </a:r>
              <a:endParaRPr sz="800">
                <a:solidFill>
                  <a:schemeClr val="dk2"/>
                </a:solidFill>
              </a:endParaRPr>
            </a:p>
          </p:txBody>
        </p:sp>
      </p:grpSp>
      <p:sp>
        <p:nvSpPr>
          <p:cNvPr id="66" name="Google Shape;66;p14"/>
          <p:cNvSpPr/>
          <p:nvPr/>
        </p:nvSpPr>
        <p:spPr>
          <a:xfrm>
            <a:off x="552456" y="1687875"/>
            <a:ext cx="86725" cy="499350"/>
          </a:xfrm>
          <a:custGeom>
            <a:rect b="b" l="l" r="r" t="t"/>
            <a:pathLst>
              <a:path extrusionOk="0" h="19974" w="3469">
                <a:moveTo>
                  <a:pt x="1871" y="0"/>
                </a:moveTo>
                <a:cubicBezTo>
                  <a:pt x="1871" y="6679"/>
                  <a:pt x="-3210" y="19974"/>
                  <a:pt x="3469" y="19974"/>
                </a:cubicBezTo>
              </a:path>
            </a:pathLst>
          </a:custGeom>
          <a:noFill/>
          <a:ln cap="flat" cmpd="sng" w="19050">
            <a:solidFill>
              <a:srgbClr val="FF0000"/>
            </a:solidFill>
            <a:prstDash val="solid"/>
            <a:round/>
            <a:headEnd len="med" w="med" type="none"/>
            <a:tailEnd len="med" w="med" type="none"/>
          </a:ln>
        </p:spPr>
      </p:sp>
      <p:sp>
        <p:nvSpPr>
          <p:cNvPr id="67" name="Google Shape;67;p14"/>
          <p:cNvSpPr/>
          <p:nvPr/>
        </p:nvSpPr>
        <p:spPr>
          <a:xfrm>
            <a:off x="788988" y="2446900"/>
            <a:ext cx="2127325" cy="1274950"/>
          </a:xfrm>
          <a:custGeom>
            <a:rect b="b" l="l" r="r" t="t"/>
            <a:pathLst>
              <a:path extrusionOk="0" h="50998" w="85093">
                <a:moveTo>
                  <a:pt x="0" y="0"/>
                </a:moveTo>
                <a:cubicBezTo>
                  <a:pt x="1399" y="3500"/>
                  <a:pt x="3328" y="6923"/>
                  <a:pt x="5993" y="9588"/>
                </a:cubicBezTo>
                <a:cubicBezTo>
                  <a:pt x="7661" y="11256"/>
                  <a:pt x="11476" y="9622"/>
                  <a:pt x="12784" y="11586"/>
                </a:cubicBezTo>
                <a:cubicBezTo>
                  <a:pt x="13841" y="13173"/>
                  <a:pt x="10849" y="14929"/>
                  <a:pt x="10387" y="16779"/>
                </a:cubicBezTo>
                <a:cubicBezTo>
                  <a:pt x="9784" y="19193"/>
                  <a:pt x="12987" y="21556"/>
                  <a:pt x="12384" y="23970"/>
                </a:cubicBezTo>
                <a:cubicBezTo>
                  <a:pt x="12080" y="25189"/>
                  <a:pt x="10233" y="25270"/>
                  <a:pt x="9188" y="25967"/>
                </a:cubicBezTo>
                <a:cubicBezTo>
                  <a:pt x="7291" y="27232"/>
                  <a:pt x="8090" y="31494"/>
                  <a:pt x="9987" y="32759"/>
                </a:cubicBezTo>
                <a:cubicBezTo>
                  <a:pt x="13109" y="34841"/>
                  <a:pt x="16853" y="25483"/>
                  <a:pt x="19975" y="27565"/>
                </a:cubicBezTo>
                <a:cubicBezTo>
                  <a:pt x="21969" y="28895"/>
                  <a:pt x="19394" y="32430"/>
                  <a:pt x="19975" y="34756"/>
                </a:cubicBezTo>
                <a:cubicBezTo>
                  <a:pt x="20819" y="38138"/>
                  <a:pt x="25233" y="39447"/>
                  <a:pt x="27166" y="42347"/>
                </a:cubicBezTo>
                <a:cubicBezTo>
                  <a:pt x="28745" y="44716"/>
                  <a:pt x="26002" y="50046"/>
                  <a:pt x="28764" y="50736"/>
                </a:cubicBezTo>
                <a:cubicBezTo>
                  <a:pt x="32972" y="51787"/>
                  <a:pt x="37121" y="48352"/>
                  <a:pt x="41148" y="46741"/>
                </a:cubicBezTo>
                <a:cubicBezTo>
                  <a:pt x="43893" y="45643"/>
                  <a:pt x="47571" y="47317"/>
                  <a:pt x="49937" y="45543"/>
                </a:cubicBezTo>
                <a:cubicBezTo>
                  <a:pt x="51893" y="44077"/>
                  <a:pt x="51160" y="39743"/>
                  <a:pt x="53532" y="39151"/>
                </a:cubicBezTo>
                <a:cubicBezTo>
                  <a:pt x="63742" y="36602"/>
                  <a:pt x="74569" y="38352"/>
                  <a:pt x="85093" y="38352"/>
                </a:cubicBezTo>
              </a:path>
            </a:pathLst>
          </a:custGeom>
          <a:noFill/>
          <a:ln cap="flat" cmpd="sng" w="28575">
            <a:solidFill>
              <a:srgbClr val="FF0000"/>
            </a:solidFill>
            <a:prstDash val="solid"/>
            <a:round/>
            <a:headEnd len="med" w="med" type="none"/>
            <a:tailEnd len="med" w="med" type="none"/>
          </a:ln>
        </p:spPr>
      </p:sp>
      <p:sp>
        <p:nvSpPr>
          <p:cNvPr id="68" name="Google Shape;68;p14"/>
          <p:cNvSpPr/>
          <p:nvPr/>
        </p:nvSpPr>
        <p:spPr>
          <a:xfrm>
            <a:off x="3765238" y="3126050"/>
            <a:ext cx="459400" cy="321450"/>
          </a:xfrm>
          <a:custGeom>
            <a:rect b="b" l="l" r="r" t="t"/>
            <a:pathLst>
              <a:path extrusionOk="0" h="12858" w="18376">
                <a:moveTo>
                  <a:pt x="0" y="11985"/>
                </a:moveTo>
                <a:cubicBezTo>
                  <a:pt x="4261" y="11985"/>
                  <a:pt x="8522" y="11985"/>
                  <a:pt x="12783" y="11985"/>
                </a:cubicBezTo>
                <a:cubicBezTo>
                  <a:pt x="14647" y="11985"/>
                  <a:pt x="18376" y="13849"/>
                  <a:pt x="18376" y="11985"/>
                </a:cubicBezTo>
                <a:cubicBezTo>
                  <a:pt x="18376" y="7970"/>
                  <a:pt x="17178" y="4015"/>
                  <a:pt x="17178" y="0"/>
                </a:cubicBezTo>
              </a:path>
            </a:pathLst>
          </a:custGeom>
          <a:noFill/>
          <a:ln cap="flat" cmpd="sng" w="28575">
            <a:solidFill>
              <a:srgbClr val="FF0000"/>
            </a:solidFill>
            <a:prstDash val="solid"/>
            <a:round/>
            <a:headEnd len="med" w="med" type="none"/>
            <a:tailEnd len="med" w="med" type="none"/>
          </a:ln>
        </p:spPr>
      </p:sp>
      <p:sp>
        <p:nvSpPr>
          <p:cNvPr id="69" name="Google Shape;69;p14"/>
          <p:cNvSpPr/>
          <p:nvPr/>
        </p:nvSpPr>
        <p:spPr>
          <a:xfrm>
            <a:off x="4164713" y="1647925"/>
            <a:ext cx="10000" cy="1098600"/>
          </a:xfrm>
          <a:custGeom>
            <a:rect b="b" l="l" r="r" t="t"/>
            <a:pathLst>
              <a:path extrusionOk="0" h="43944" w="400">
                <a:moveTo>
                  <a:pt x="0" y="43944"/>
                </a:moveTo>
                <a:cubicBezTo>
                  <a:pt x="0" y="29295"/>
                  <a:pt x="400" y="14649"/>
                  <a:pt x="400" y="0"/>
                </a:cubicBezTo>
              </a:path>
            </a:pathLst>
          </a:custGeom>
          <a:noFill/>
          <a:ln cap="flat" cmpd="sng" w="28575">
            <a:solidFill>
              <a:srgbClr val="FF0000"/>
            </a:solidFill>
            <a:prstDash val="solid"/>
            <a:round/>
            <a:headEnd len="med" w="med" type="none"/>
            <a:tailEnd len="med" w="med" type="none"/>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pic>
        <p:nvPicPr>
          <p:cNvPr id="74" name="Google Shape;74;p15"/>
          <p:cNvPicPr preferRelativeResize="0"/>
          <p:nvPr/>
        </p:nvPicPr>
        <p:blipFill>
          <a:blip r:embed="rId3">
            <a:alphaModFix/>
          </a:blip>
          <a:stretch>
            <a:fillRect/>
          </a:stretch>
        </p:blipFill>
        <p:spPr>
          <a:xfrm>
            <a:off x="201325" y="219800"/>
            <a:ext cx="6228252" cy="4044474"/>
          </a:xfrm>
          <a:prstGeom prst="rect">
            <a:avLst/>
          </a:prstGeom>
          <a:noFill/>
          <a:ln>
            <a:noFill/>
          </a:ln>
        </p:spPr>
      </p:pic>
      <p:pic>
        <p:nvPicPr>
          <p:cNvPr id="75" name="Google Shape;75;p15" title="20240628_LIBBY_ED_0116-copy.jpg"/>
          <p:cNvPicPr preferRelativeResize="0"/>
          <p:nvPr/>
        </p:nvPicPr>
        <p:blipFill>
          <a:blip r:embed="rId4">
            <a:alphaModFix/>
          </a:blip>
          <a:stretch>
            <a:fillRect/>
          </a:stretch>
        </p:blipFill>
        <p:spPr>
          <a:xfrm>
            <a:off x="4572002" y="2080775"/>
            <a:ext cx="4120200" cy="2747650"/>
          </a:xfrm>
          <a:prstGeom prst="rect">
            <a:avLst/>
          </a:prstGeom>
          <a:noFill/>
          <a:ln>
            <a:noFill/>
          </a:ln>
        </p:spPr>
      </p:pic>
      <p:sp>
        <p:nvSpPr>
          <p:cNvPr id="76" name="Google Shape;76;p15"/>
          <p:cNvSpPr txBox="1"/>
          <p:nvPr/>
        </p:nvSpPr>
        <p:spPr>
          <a:xfrm>
            <a:off x="6519600" y="219800"/>
            <a:ext cx="2497500" cy="74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rPr>
              <a:t>Top – Flathead Valley Community College’s Lincoln County Campus. Bottom – Tabitha Viergutz, Libby community officer for the LOR Foundation, and an alumna of FVCC’s Lincoln County Campus. By Hunter D’Antuono (Flathead Beacon). </a:t>
            </a:r>
            <a:endParaRPr sz="8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0" name="Shape 80"/>
        <p:cNvGrpSpPr/>
        <p:nvPr/>
      </p:nvGrpSpPr>
      <p:grpSpPr>
        <a:xfrm>
          <a:off x="0" y="0"/>
          <a:ext cx="0" cy="0"/>
          <a:chOff x="0" y="0"/>
          <a:chExt cx="0" cy="0"/>
        </a:xfrm>
      </p:grpSpPr>
      <p:sp>
        <p:nvSpPr>
          <p:cNvPr id="81" name="Google Shape;81;p16"/>
          <p:cNvSpPr txBox="1"/>
          <p:nvPr>
            <p:ph idx="1" type="body"/>
          </p:nvPr>
        </p:nvSpPr>
        <p:spPr>
          <a:xfrm>
            <a:off x="659850" y="556725"/>
            <a:ext cx="7994400" cy="2015100"/>
          </a:xfrm>
          <a:prstGeom prst="rect">
            <a:avLst/>
          </a:prstGeom>
          <a:solidFill>
            <a:schemeClr val="lt1"/>
          </a:solidFill>
        </p:spPr>
        <p:txBody>
          <a:bodyPr anchorCtr="0" anchor="t" bIns="91425" lIns="91425" spcFirstLastPara="1" rIns="91425" wrap="square" tIns="91425">
            <a:noAutofit/>
          </a:bodyPr>
          <a:lstStyle/>
          <a:p>
            <a:pPr indent="0" lvl="0" marL="0" rtl="0" algn="l">
              <a:lnSpc>
                <a:spcPct val="95000"/>
              </a:lnSpc>
              <a:spcBef>
                <a:spcPts val="0"/>
              </a:spcBef>
              <a:spcAft>
                <a:spcPts val="0"/>
              </a:spcAft>
              <a:buNone/>
            </a:pPr>
            <a:r>
              <a:rPr lang="en" sz="1600">
                <a:solidFill>
                  <a:schemeClr val="dk1"/>
                </a:solidFill>
                <a:latin typeface="Droid Serif"/>
                <a:ea typeface="Droid Serif"/>
                <a:cs typeface="Droid Serif"/>
                <a:sym typeface="Droid Serif"/>
              </a:rPr>
              <a:t>“Data are not neutral—they are shaped by people’s decisions about which data matter, how they are collected, and how they are analyzed and shared. And data have been used against people of color and other marginalized communities, from </a:t>
            </a:r>
            <a:r>
              <a:rPr lang="en" sz="1600">
                <a:solidFill>
                  <a:schemeClr val="dk1"/>
                </a:solidFill>
                <a:uFill>
                  <a:noFill/>
                </a:uFill>
                <a:latin typeface="Droid Serif"/>
                <a:ea typeface="Droid Serif"/>
                <a:cs typeface="Droid Serif"/>
                <a:sym typeface="Droid Serif"/>
                <a:hlinkClick r:id="rId4">
                  <a:extLst>
                    <a:ext uri="{A12FA001-AC4F-418D-AE19-62706E023703}">
                      <ahyp:hlinkClr val="tx"/>
                    </a:ext>
                  </a:extLst>
                </a:hlinkClick>
              </a:rPr>
              <a:t>historical redlining practices</a:t>
            </a:r>
            <a:r>
              <a:rPr lang="en" sz="1600">
                <a:solidFill>
                  <a:schemeClr val="dk1"/>
                </a:solidFill>
                <a:latin typeface="Droid Serif"/>
                <a:ea typeface="Droid Serif"/>
                <a:cs typeface="Droid Serif"/>
                <a:sym typeface="Droid Serif"/>
              </a:rPr>
              <a:t> to </a:t>
            </a:r>
            <a:r>
              <a:rPr lang="en" sz="1600">
                <a:solidFill>
                  <a:schemeClr val="dk1"/>
                </a:solidFill>
                <a:uFill>
                  <a:noFill/>
                </a:uFill>
                <a:latin typeface="Droid Serif"/>
                <a:ea typeface="Droid Serif"/>
                <a:cs typeface="Droid Serif"/>
                <a:sym typeface="Droid Serif"/>
                <a:hlinkClick r:id="rId5">
                  <a:extLst>
                    <a:ext uri="{A12FA001-AC4F-418D-AE19-62706E023703}">
                      <ahyp:hlinkClr val="tx"/>
                    </a:ext>
                  </a:extLst>
                </a:hlinkClick>
              </a:rPr>
              <a:t>modern biases in hiring algorithms</a:t>
            </a:r>
            <a:r>
              <a:rPr lang="en" sz="1600">
                <a:solidFill>
                  <a:schemeClr val="dk1"/>
                </a:solidFill>
                <a:latin typeface="Droid Serif"/>
                <a:ea typeface="Droid Serif"/>
                <a:cs typeface="Droid Serif"/>
                <a:sym typeface="Droid Serif"/>
              </a:rPr>
              <a:t>. Even when data aren’t used to intentionally harm, they are often created and analyzed without input from the people at the heart of the issues being studied.”</a:t>
            </a:r>
            <a:endParaRPr sz="1600">
              <a:solidFill>
                <a:schemeClr val="dk1"/>
              </a:solidFill>
              <a:latin typeface="Droid Serif"/>
              <a:ea typeface="Droid Serif"/>
              <a:cs typeface="Droid Serif"/>
              <a:sym typeface="Droid Serif"/>
            </a:endParaRPr>
          </a:p>
          <a:p>
            <a:pPr indent="0" lvl="0" marL="0" rtl="0" algn="l">
              <a:lnSpc>
                <a:spcPct val="95000"/>
              </a:lnSpc>
              <a:spcBef>
                <a:spcPts val="1200"/>
              </a:spcBef>
              <a:spcAft>
                <a:spcPts val="1200"/>
              </a:spcAft>
              <a:buNone/>
            </a:pPr>
            <a:r>
              <a:rPr lang="en" sz="1600">
                <a:solidFill>
                  <a:schemeClr val="dk1"/>
                </a:solidFill>
                <a:latin typeface="Droid Serif"/>
                <a:ea typeface="Droid Serif"/>
                <a:cs typeface="Droid Serif"/>
                <a:sym typeface="Droid Serif"/>
              </a:rPr>
              <a:t>– </a:t>
            </a:r>
            <a:r>
              <a:rPr b="1" lang="en" sz="1600">
                <a:solidFill>
                  <a:schemeClr val="dk1"/>
                </a:solidFill>
                <a:latin typeface="Droid Serif"/>
                <a:ea typeface="Droid Serif"/>
                <a:cs typeface="Droid Serif"/>
                <a:sym typeface="Droid Serif"/>
              </a:rPr>
              <a:t>Urban Institute, Elevate Data for Equity Project</a:t>
            </a:r>
            <a:endParaRPr b="1" sz="1600">
              <a:solidFill>
                <a:schemeClr val="dk1"/>
              </a:solidFill>
              <a:latin typeface="Droid Serif"/>
              <a:ea typeface="Droid Serif"/>
              <a:cs typeface="Droid Serif"/>
              <a:sym typeface="Droid Serif"/>
            </a:endParaRPr>
          </a:p>
        </p:txBody>
      </p:sp>
      <p:sp>
        <p:nvSpPr>
          <p:cNvPr id="82" name="Google Shape;82;p16"/>
          <p:cNvSpPr txBox="1"/>
          <p:nvPr/>
        </p:nvSpPr>
        <p:spPr>
          <a:xfrm>
            <a:off x="0" y="4835700"/>
            <a:ext cx="37317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rPr>
              <a:t>Blackfeet Community College. By Whitney Snow for the Flathead Beacon</a:t>
            </a:r>
            <a:endParaRPr>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pic>
        <p:nvPicPr>
          <p:cNvPr id="87" name="Google Shape;87;p17" title="Denali.FB-21-copy.jpg"/>
          <p:cNvPicPr preferRelativeResize="0"/>
          <p:nvPr/>
        </p:nvPicPr>
        <p:blipFill rotWithShape="1">
          <a:blip r:embed="rId3">
            <a:alphaModFix/>
          </a:blip>
          <a:srcRect b="0" l="0" r="0" t="0"/>
          <a:stretch/>
        </p:blipFill>
        <p:spPr>
          <a:xfrm>
            <a:off x="233463" y="265200"/>
            <a:ext cx="5556100" cy="3705224"/>
          </a:xfrm>
          <a:prstGeom prst="rect">
            <a:avLst/>
          </a:prstGeom>
          <a:noFill/>
          <a:ln>
            <a:noFill/>
          </a:ln>
        </p:spPr>
      </p:pic>
      <p:pic>
        <p:nvPicPr>
          <p:cNvPr id="88" name="Google Shape;88;p17" title="Denali.FB-57-copy.jpg"/>
          <p:cNvPicPr preferRelativeResize="0"/>
          <p:nvPr/>
        </p:nvPicPr>
        <p:blipFill rotWithShape="1">
          <a:blip r:embed="rId4">
            <a:alphaModFix/>
          </a:blip>
          <a:srcRect b="0" l="0" r="0" t="0"/>
          <a:stretch/>
        </p:blipFill>
        <p:spPr>
          <a:xfrm>
            <a:off x="4463188" y="409875"/>
            <a:ext cx="4447352" cy="2965825"/>
          </a:xfrm>
          <a:prstGeom prst="rect">
            <a:avLst/>
          </a:prstGeom>
          <a:noFill/>
          <a:ln>
            <a:noFill/>
          </a:ln>
        </p:spPr>
      </p:pic>
      <p:pic>
        <p:nvPicPr>
          <p:cNvPr id="89" name="Google Shape;89;p17"/>
          <p:cNvPicPr preferRelativeResize="0"/>
          <p:nvPr/>
        </p:nvPicPr>
        <p:blipFill>
          <a:blip r:embed="rId5">
            <a:alphaModFix/>
          </a:blip>
          <a:stretch>
            <a:fillRect/>
          </a:stretch>
        </p:blipFill>
        <p:spPr>
          <a:xfrm>
            <a:off x="3252108" y="2559800"/>
            <a:ext cx="3081524" cy="2439326"/>
          </a:xfrm>
          <a:prstGeom prst="rect">
            <a:avLst/>
          </a:prstGeom>
          <a:noFill/>
          <a:ln>
            <a:noFill/>
          </a:ln>
        </p:spPr>
      </p:pic>
      <p:sp>
        <p:nvSpPr>
          <p:cNvPr id="90" name="Google Shape;90;p17"/>
          <p:cNvSpPr txBox="1"/>
          <p:nvPr/>
        </p:nvSpPr>
        <p:spPr>
          <a:xfrm>
            <a:off x="233475" y="4143900"/>
            <a:ext cx="2624400" cy="74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rPr>
              <a:t>Top photos – Blackfeet Community College and BCC students by Whitney Snow, bottom photo Wilbert Fish, ethnobotanist and Montana State University extension agent, pictured at Blackfeet Community College in 1999 in The Missoulian.</a:t>
            </a:r>
            <a:endParaRPr sz="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4" name="Shape 9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