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oboto Medium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Nunito"/>
      <p:regular r:id="rId29"/>
      <p:bold r:id="rId30"/>
      <p:italic r:id="rId31"/>
      <p:boldItalic r:id="rId32"/>
    </p:embeddedFont>
    <p:embeddedFont>
      <p:font typeface="Nunito Medium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Medium-bold.fntdata"/><Relationship Id="rId21" Type="http://schemas.openxmlformats.org/officeDocument/2006/relationships/font" Target="fonts/RobotoMedium-regular.fntdata"/><Relationship Id="rId24" Type="http://schemas.openxmlformats.org/officeDocument/2006/relationships/font" Target="fonts/RobotoMedium-boldItalic.fntdata"/><Relationship Id="rId23" Type="http://schemas.openxmlformats.org/officeDocument/2006/relationships/font" Target="fonts/RobotoMedium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Nuni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unito-italic.fntdata"/><Relationship Id="rId30" Type="http://schemas.openxmlformats.org/officeDocument/2006/relationships/font" Target="fonts/Nunito-bold.fntdata"/><Relationship Id="rId11" Type="http://schemas.openxmlformats.org/officeDocument/2006/relationships/slide" Target="slides/slide5.xml"/><Relationship Id="rId33" Type="http://schemas.openxmlformats.org/officeDocument/2006/relationships/font" Target="fonts/NunitoMedium-regular.fntdata"/><Relationship Id="rId10" Type="http://schemas.openxmlformats.org/officeDocument/2006/relationships/slide" Target="slides/slide4.xml"/><Relationship Id="rId32" Type="http://schemas.openxmlformats.org/officeDocument/2006/relationships/font" Target="fonts/Nunito-boldItalic.fntdata"/><Relationship Id="rId13" Type="http://schemas.openxmlformats.org/officeDocument/2006/relationships/slide" Target="slides/slide7.xml"/><Relationship Id="rId35" Type="http://schemas.openxmlformats.org/officeDocument/2006/relationships/font" Target="fonts/NunitoMedium-italic.fntdata"/><Relationship Id="rId12" Type="http://schemas.openxmlformats.org/officeDocument/2006/relationships/slide" Target="slides/slide6.xml"/><Relationship Id="rId34" Type="http://schemas.openxmlformats.org/officeDocument/2006/relationships/font" Target="fonts/NunitoMedium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NunitoMedium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c8b4505e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c8b4505e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c8b4505e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c8b4505e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ef4b2ec7c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ef4b2ec7c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ef4b2ec7c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ef4b2ec7c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ef4b2ec7c_1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ef4b2ec7c_1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ef4b2ec7c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ef4b2ec7c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263f31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263f31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263f311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f263f311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20da4f1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20da4f1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e20da4f1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e20da4f1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e20da4f1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e20da4f1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e20da4f1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e20da4f1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c8b4505e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5c8b4505e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C9DAF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edium"/>
                <a:ea typeface="Roboto Medium"/>
                <a:cs typeface="Roboto Medium"/>
                <a:sym typeface="Roboto Medium"/>
              </a:rPr>
              <a:t>Reporting on Threats to International Students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0" name="Google Shape;100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edium"/>
                <a:ea typeface="Roboto Medium"/>
                <a:cs typeface="Roboto Medium"/>
                <a:sym typeface="Roboto Medium"/>
              </a:rPr>
              <a:t>EWA National Seminar | May 30, 2025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edium"/>
                <a:ea typeface="Roboto Medium"/>
                <a:cs typeface="Roboto Medium"/>
                <a:sym typeface="Roboto Medium"/>
              </a:rPr>
              <a:t>Panelists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Roboto"/>
                <a:ea typeface="Roboto"/>
                <a:cs typeface="Roboto"/>
                <a:sym typeface="Roboto"/>
              </a:rPr>
              <a:t>Deirdre Fernandes</a:t>
            </a:r>
            <a:endParaRPr b="1" sz="2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Reporter, </a:t>
            </a:r>
            <a:r>
              <a:rPr i="1" lang="en" sz="2500">
                <a:latin typeface="Roboto Medium"/>
                <a:ea typeface="Roboto Medium"/>
                <a:cs typeface="Roboto Medium"/>
                <a:sym typeface="Roboto Medium"/>
              </a:rPr>
              <a:t>Boston Globe</a:t>
            </a:r>
            <a:endParaRPr i="1"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latin typeface="Roboto"/>
                <a:ea typeface="Roboto"/>
                <a:cs typeface="Roboto"/>
                <a:sym typeface="Roboto"/>
              </a:rPr>
              <a:t>Ashley Mowreader</a:t>
            </a:r>
            <a:endParaRPr b="1" sz="2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Reporter, </a:t>
            </a:r>
            <a:r>
              <a:rPr i="1" lang="en" sz="2500">
                <a:latin typeface="Roboto Medium"/>
                <a:ea typeface="Roboto Medium"/>
                <a:cs typeface="Roboto Medium"/>
                <a:sym typeface="Roboto Medium"/>
              </a:rPr>
              <a:t>Inside Higher Ed</a:t>
            </a:r>
            <a:endParaRPr i="1"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5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7" name="Google Shape;107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Roboto"/>
                <a:ea typeface="Roboto"/>
                <a:cs typeface="Roboto"/>
                <a:sym typeface="Roboto"/>
              </a:rPr>
              <a:t>Jeff Young</a:t>
            </a:r>
            <a:endParaRPr b="1" sz="2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Freelance journalist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Roboto"/>
                <a:ea typeface="Roboto"/>
                <a:cs typeface="Roboto"/>
                <a:sym typeface="Roboto"/>
              </a:rPr>
              <a:t>Sarah Brown (moderator)</a:t>
            </a:r>
            <a:endParaRPr b="1" sz="2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Senior Editor, </a:t>
            </a:r>
            <a:r>
              <a:rPr i="1" lang="en" sz="2500">
                <a:latin typeface="Roboto Medium"/>
                <a:ea typeface="Roboto Medium"/>
                <a:cs typeface="Roboto Medium"/>
                <a:sym typeface="Roboto Medium"/>
              </a:rPr>
              <a:t>Chronicle of Higher Education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edium"/>
                <a:ea typeface="Roboto Medium"/>
                <a:cs typeface="Roboto Medium"/>
                <a:sym typeface="Roboto Medium"/>
              </a:rPr>
              <a:t>Why we’re having this conversation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3" name="Google Shape;11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7" title="Screenshot 2025-05-28 at 8.57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625" y="1017725"/>
            <a:ext cx="4573926" cy="1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7" title="Screenshot 2025-05-28 at 8.58.2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605350"/>
            <a:ext cx="4415827" cy="1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7" title="Screenshot 2025-05-28 at 9.02.2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924" y="2837125"/>
            <a:ext cx="4485325" cy="14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7" title="Screenshot 2025-05-28 at 9.03.39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7500" y="3939000"/>
            <a:ext cx="5004599" cy="110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Tracking International Student SEVIS Revocations</a:t>
            </a:r>
            <a:endParaRPr/>
          </a:p>
        </p:txBody>
      </p:sp>
      <p:sp>
        <p:nvSpPr>
          <p:cNvPr id="123" name="Google Shape;123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aka “the map”</a:t>
            </a:r>
            <a:endParaRPr/>
          </a:p>
        </p:txBody>
      </p:sp>
      <p:pic>
        <p:nvPicPr>
          <p:cNvPr id="124" name="Google Shape;124;p28" title="IHE-Master-Logo-set_RGB_OB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549" y="4568872"/>
            <a:ext cx="842850" cy="41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8" title="Visa Revoked_ Bubbles - for IHE site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0" y="190500"/>
            <a:ext cx="76200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8"/>
          <p:cNvSpPr txBox="1"/>
          <p:nvPr/>
        </p:nvSpPr>
        <p:spPr>
          <a:xfrm>
            <a:off x="8145850" y="992175"/>
            <a:ext cx="100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>
            <p:ph type="title"/>
          </p:nvPr>
        </p:nvSpPr>
        <p:spPr>
          <a:xfrm>
            <a:off x="311700" y="368825"/>
            <a:ext cx="39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 Medium"/>
                <a:ea typeface="Nunito Medium"/>
                <a:cs typeface="Nunito Medium"/>
                <a:sym typeface="Nunito Medium"/>
              </a:rPr>
              <a:t>Making the map</a:t>
            </a:r>
            <a:endParaRPr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132" name="Google Shape;132;p29"/>
          <p:cNvSpPr txBox="1"/>
          <p:nvPr>
            <p:ph idx="1" type="body"/>
          </p:nvPr>
        </p:nvSpPr>
        <p:spPr>
          <a:xfrm>
            <a:off x="311700" y="923875"/>
            <a:ext cx="3999900" cy="12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Excel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Flourish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Some basic html 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33" name="Google Shape;133;p29"/>
          <p:cNvPicPr preferRelativeResize="0"/>
          <p:nvPr/>
        </p:nvPicPr>
        <p:blipFill rotWithShape="1">
          <a:blip r:embed="rId3">
            <a:alphaModFix/>
          </a:blip>
          <a:srcRect b="0" l="0" r="25517" t="0"/>
          <a:stretch/>
        </p:blipFill>
        <p:spPr>
          <a:xfrm>
            <a:off x="3104575" y="531000"/>
            <a:ext cx="5832174" cy="185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4572" y="1738802"/>
            <a:ext cx="4273601" cy="3246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9" title="IHE-Master-Logo-set_RGB_OB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549" y="4568872"/>
            <a:ext cx="842850" cy="41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0" title="IHE-Master-Logo-set_RGB_OB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549" y="4568872"/>
            <a:ext cx="842850" cy="41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>
            <p:ph type="title"/>
          </p:nvPr>
        </p:nvSpPr>
        <p:spPr>
          <a:xfrm>
            <a:off x="254375" y="292225"/>
            <a:ext cx="39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 Medium"/>
                <a:ea typeface="Nunito Medium"/>
                <a:cs typeface="Nunito Medium"/>
                <a:sym typeface="Nunito Medium"/>
              </a:rPr>
              <a:t>Sourcing the map</a:t>
            </a:r>
            <a:endParaRPr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142" name="Google Shape;142;p30"/>
          <p:cNvSpPr txBox="1"/>
          <p:nvPr>
            <p:ph idx="1" type="body"/>
          </p:nvPr>
        </p:nvSpPr>
        <p:spPr>
          <a:xfrm>
            <a:off x="254375" y="864925"/>
            <a:ext cx="3999900" cy="20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Google alerts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Twitter lists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Google Gemini*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Reddit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Tips 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43" name="Google Shape;14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4675" y="292225"/>
            <a:ext cx="4437074" cy="339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6950" y="2571751"/>
            <a:ext cx="4313400" cy="232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>
            <p:ph type="title"/>
          </p:nvPr>
        </p:nvSpPr>
        <p:spPr>
          <a:xfrm>
            <a:off x="352675" y="251550"/>
            <a:ext cx="849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Expanding the map &amp; other editorial questions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0" name="Google Shape;150;p31" title="IHE-Master-Logo-set_RGB_OB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549" y="4568872"/>
            <a:ext cx="842850" cy="41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1"/>
          <p:cNvSpPr txBox="1"/>
          <p:nvPr>
            <p:ph idx="1" type="body"/>
          </p:nvPr>
        </p:nvSpPr>
        <p:spPr>
          <a:xfrm>
            <a:off x="311700" y="1152475"/>
            <a:ext cx="8265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Determining how often to update the map and who was responsible for the map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Determining what qualified as verified information (lawsuits, university notice, student paper)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Being selective with language (SEVIS status vs visa)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Making data publicly accessible vs behind a paywall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Determining how to signal re-instated visas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52" name="Google Shape;152;p31"/>
          <p:cNvSpPr txBox="1"/>
          <p:nvPr/>
        </p:nvSpPr>
        <p:spPr>
          <a:xfrm>
            <a:off x="5228275" y="4376600"/>
            <a:ext cx="3686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Questions?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ashley.mowreader@insidehighered.com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Activists have been targeted by extreme pro-Israel groups</a:t>
            </a:r>
            <a:endParaRPr/>
          </a:p>
        </p:txBody>
      </p:sp>
      <p:sp>
        <p:nvSpPr>
          <p:cNvPr id="158" name="Google Shape;158;p32"/>
          <p:cNvSpPr txBox="1"/>
          <p:nvPr>
            <p:ph idx="1" type="body"/>
          </p:nvPr>
        </p:nvSpPr>
        <p:spPr>
          <a:xfrm>
            <a:off x="311700" y="1152475"/>
            <a:ext cx="47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-</a:t>
            </a:r>
            <a:endParaRPr/>
          </a:p>
        </p:txBody>
      </p:sp>
      <p:pic>
        <p:nvPicPr>
          <p:cNvPr id="159" name="Google Shape;1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300" y="1152475"/>
            <a:ext cx="2242950" cy="265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875" y="1915500"/>
            <a:ext cx="2653375" cy="265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2"/>
          <p:cNvSpPr txBox="1"/>
          <p:nvPr/>
        </p:nvSpPr>
        <p:spPr>
          <a:xfrm>
            <a:off x="5874125" y="1152475"/>
            <a:ext cx="28623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Many were claiming credit online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But some of the most aggressive groups worked in the shadows.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Used 990s, courts documents, business records, to try and identify them and the people behind them.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challenges	</a:t>
            </a:r>
            <a:endParaRPr/>
          </a:p>
        </p:txBody>
      </p:sp>
      <p:sp>
        <p:nvSpPr>
          <p:cNvPr id="167" name="Google Shape;167;p33"/>
          <p:cNvSpPr txBox="1"/>
          <p:nvPr>
            <p:ph idx="1" type="body"/>
          </p:nvPr>
        </p:nvSpPr>
        <p:spPr>
          <a:xfrm>
            <a:off x="311700" y="1152475"/>
            <a:ext cx="8520600" cy="3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2105" lvl="0" marL="457200" rtl="0" algn="l"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How much credit to give these organizations?? </a:t>
            </a:r>
            <a:endParaRPr sz="1629"/>
          </a:p>
          <a:p>
            <a:pPr indent="-332105" lvl="0" marL="457200" rtl="0" algn="l"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It’s a murky space. Are these groups squelching free speech or fighting anti-semitism?</a:t>
            </a:r>
            <a:endParaRPr sz="1629"/>
          </a:p>
          <a:p>
            <a:pPr indent="-332105" lvl="0" marL="457200" rtl="0" algn="l"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We looked deeper in Betar’s claims.</a:t>
            </a:r>
            <a:endParaRPr sz="1629"/>
          </a:p>
          <a:p>
            <a:pPr indent="-332105" lvl="0" marL="457200" rtl="0" algn="l"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We reported what we knew. </a:t>
            </a:r>
            <a:endParaRPr sz="1629"/>
          </a:p>
          <a:p>
            <a:pPr indent="-332105" lvl="1" marL="914400" rtl="0" algn="l">
              <a:spcBef>
                <a:spcPts val="0"/>
              </a:spcBef>
              <a:spcAft>
                <a:spcPts val="0"/>
              </a:spcAft>
              <a:buSzPts val="1630"/>
              <a:buChar char="○"/>
            </a:pPr>
            <a:r>
              <a:rPr lang="en" sz="1629"/>
              <a:t>We relied on court documents filed by the detained students who blamed Canary Mission and Betar posts for their arrests. </a:t>
            </a:r>
            <a:endParaRPr sz="1629"/>
          </a:p>
          <a:p>
            <a:pPr indent="-332105" lvl="1" marL="914400" rtl="0" algn="l">
              <a:spcBef>
                <a:spcPts val="0"/>
              </a:spcBef>
              <a:spcAft>
                <a:spcPts val="0"/>
              </a:spcAft>
              <a:buSzPts val="1630"/>
              <a:buChar char="○"/>
            </a:pPr>
            <a:r>
              <a:rPr lang="en" sz="1629"/>
              <a:t>We showed how questionable Betar’s information was and how their founder was well-connected but their fundraising was paltry. </a:t>
            </a:r>
            <a:endParaRPr sz="1629"/>
          </a:p>
          <a:p>
            <a:pPr indent="-332105" lvl="1" marL="914400" rtl="0" algn="l">
              <a:spcBef>
                <a:spcPts val="0"/>
              </a:spcBef>
              <a:spcAft>
                <a:spcPts val="0"/>
              </a:spcAft>
              <a:buSzPts val="1630"/>
              <a:buChar char="○"/>
            </a:pPr>
            <a:r>
              <a:rPr lang="en" sz="1629"/>
              <a:t>And talked to people who were impacted by having their names and photos on these sites.</a:t>
            </a:r>
            <a:endParaRPr sz="1629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153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/>
          <p:nvPr>
            <p:ph idx="1" type="body"/>
          </p:nvPr>
        </p:nvSpPr>
        <p:spPr>
          <a:xfrm>
            <a:off x="209100" y="1970875"/>
            <a:ext cx="5217300" cy="31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• Try to get any data on international college student enrollment for this cycle.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• Include the voices of international students on how these Trump administration actions are impacting their interest in being on a U.S. campus.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• Goal: Show don’t tell the psychological impacts of these policies on students and their families. (Prayers, misinformation, fear, confusion)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3" name="Google Shape;173;p34" title="Screenshot 2025-05-29 at 10.50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3200" y="1828150"/>
            <a:ext cx="3761099" cy="239950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4"/>
          <p:cNvSpPr txBox="1"/>
          <p:nvPr>
            <p:ph type="title"/>
          </p:nvPr>
        </p:nvSpPr>
        <p:spPr>
          <a:xfrm>
            <a:off x="209100" y="1394575"/>
            <a:ext cx="4647900" cy="5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</a:t>
            </a:r>
            <a:endParaRPr/>
          </a:p>
        </p:txBody>
      </p:sp>
      <p:pic>
        <p:nvPicPr>
          <p:cNvPr id="175" name="Google Shape;175;p34" title="Screenshot 2025-05-29 at 4.25.1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4400" y="76200"/>
            <a:ext cx="4243127" cy="158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/>
          <p:nvPr>
            <p:ph type="title"/>
          </p:nvPr>
        </p:nvSpPr>
        <p:spPr>
          <a:xfrm>
            <a:off x="311700" y="260425"/>
            <a:ext cx="4647900" cy="5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5"/>
          <p:cNvSpPr txBox="1"/>
          <p:nvPr>
            <p:ph idx="1" type="body"/>
          </p:nvPr>
        </p:nvSpPr>
        <p:spPr>
          <a:xfrm>
            <a:off x="311700" y="1009075"/>
            <a:ext cx="4918800" cy="3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• Arrest video of Rumeysa Ozturk quickly resets image of studying in America.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• Timing of the crackdown happened just as international students were making final decisions on where to enroll, and as students were studying for final exams.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• New developments were coming faster than the news cycles could keep up.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• Officials never clarified what new visa standards are, moving to sense of “discretion.”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2" name="Google Shape;182;p35" title="Screenshot 2025-05-29 at 9.31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1950" y="113575"/>
            <a:ext cx="3327124" cy="491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6"/>
          <p:cNvSpPr txBox="1"/>
          <p:nvPr>
            <p:ph type="title"/>
          </p:nvPr>
        </p:nvSpPr>
        <p:spPr>
          <a:xfrm>
            <a:off x="311700" y="260425"/>
            <a:ext cx="4647900" cy="5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188" name="Google Shape;188;p36"/>
          <p:cNvSpPr txBox="1"/>
          <p:nvPr>
            <p:ph idx="1" type="body"/>
          </p:nvPr>
        </p:nvSpPr>
        <p:spPr>
          <a:xfrm>
            <a:off x="311700" y="1046075"/>
            <a:ext cx="4918800" cy="3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• How to fairly present the government’s argument when officials say they don’t have to explain anything?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• How to get a sense of enrollment impact when most college officials declined to comment?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• How to honor anonymity of student sources while giving rich details of their experiences?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9" name="Google Shape;189;p36" title="Screenshot 2025-05-29 at 4.09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0575" y="85875"/>
            <a:ext cx="3608698" cy="2485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6" title="Screenshot 2025-05-29 at 10.23.1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2900" y="2724143"/>
            <a:ext cx="3608700" cy="2021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/>
          <p:nvPr>
            <p:ph type="title"/>
          </p:nvPr>
        </p:nvSpPr>
        <p:spPr>
          <a:xfrm>
            <a:off x="311700" y="260425"/>
            <a:ext cx="6297000" cy="5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 </a:t>
            </a:r>
            <a:endParaRPr/>
          </a:p>
        </p:txBody>
      </p:sp>
      <p:sp>
        <p:nvSpPr>
          <p:cNvPr id="196" name="Google Shape;196;p37"/>
          <p:cNvSpPr txBox="1"/>
          <p:nvPr>
            <p:ph idx="1" type="body"/>
          </p:nvPr>
        </p:nvSpPr>
        <p:spPr>
          <a:xfrm>
            <a:off x="311700" y="1046075"/>
            <a:ext cx="4918800" cy="3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• Question Everything podcast episode at Tufts University featuring student newspaper editors who published the Rumeysa Ozturk op-ed.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• Recent episode of The Disagreement podcast where a scholar from a conservative think tank squares off with an Atlantic staff writer on the legality and impact of campus deportations.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97" name="Google Shape;197;p37" title="Screenshot 2025-05-29 at 10.02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2900" y="260425"/>
            <a:ext cx="3608700" cy="2422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7" title="Screenshot 2025-05-29 at 10.07.3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8150" y="2835103"/>
            <a:ext cx="2163535" cy="2155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88">
                <a:latin typeface="Roboto Medium"/>
                <a:ea typeface="Roboto Medium"/>
                <a:cs typeface="Roboto Medium"/>
                <a:sym typeface="Roboto Medium"/>
              </a:rPr>
              <a:t>Questions?</a:t>
            </a:r>
            <a:endParaRPr sz="4488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