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5143500" cx="9144000"/>
  <p:notesSz cx="6858000" cy="9144000"/>
  <p:embeddedFontLst>
    <p:embeddedFont>
      <p:font typeface="EB Garamond"/>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4B310E5-93CE-4D7E-80DD-6AE7EEF84351}">
  <a:tblStyle styleId="{24B310E5-93CE-4D7E-80DD-6AE7EEF84351}"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EBGaramond-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EBGaramond-regular.fntdata"/><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font" Target="fonts/EBGaramond-italic.fntdata"/><Relationship Id="rId6" Type="http://schemas.openxmlformats.org/officeDocument/2006/relationships/notesMaster" Target="notesMasters/notesMaster1.xml"/><Relationship Id="rId18" Type="http://schemas.openxmlformats.org/officeDocument/2006/relationships/font" Target="fonts/EBGaramond-bold.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5b4ab2a0e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5b4ab2a0e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35b4ab2a0e2_0_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35b4ab2a0e2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222222"/>
                </a:solidFill>
                <a:highlight>
                  <a:srgbClr val="FFFFFF"/>
                </a:highlight>
              </a:rPr>
              <a:t>The Human adventure, the existential journey... Humans crave certainty and security. To give an example from religious studies, the Buddha taught that this obsessive, compulsive search for security Was not only in vain, but actually the cause of our suffering. The reality is that nobody knows how their career will unfold. This isn't any less true for the people who study the most clearly useful hard-headed things, like engineering. Study has shown that within 5 to 10 years of graduating. Many who study as engineers pursue alternative types of roles. When you look at it this way, we who study the humanities and other liberal arts disciplines are simply embracing the reality that it is the open-endedness of our lives and careers.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5b4ab2a0e2_0_8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35b4ab2a0e2_0_8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5b4ab2a0e2_0_3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5b4ab2a0e2_0_3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35b4ab2a0e2_0_4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35b4ab2a0e2_0_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5b4ab2a0e2_0_9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35b4ab2a0e2_0_9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5b4ab2a0e2_0_5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5b4ab2a0e2_0_5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5b4ab2a0e2_0_6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5b4ab2a0e2_0_6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222222"/>
                </a:solidFill>
                <a:highlight>
                  <a:srgbClr val="FFFFFF"/>
                </a:highlight>
              </a:rPr>
              <a:t>Something similar is happening in the world right now as layers of givenness are peeled back with startling speed. So what I'm saying is probably on some level obvious those of y'all coming up amidst all of that. Nothing is given. We're all going to have to bob and weave. Experts predicted 21st century workers are going to have to be prepared to navigate more dramatic upheavals in the nature of the workforce than anything the previous generations have experienced. That's already been happening of course with the pandemic etc.</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5b4ab2a0e2_0_7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35b4ab2a0e2_0_7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Non-humanities focused organization making forecasts about skills that will be needed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5b4ab2a0e2_0_7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35b4ab2a0e2_0_7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title"/>
          </p:nvPr>
        </p:nvSpPr>
        <p:spPr>
          <a:xfrm>
            <a:off x="0" y="311800"/>
            <a:ext cx="9144000" cy="487500"/>
          </a:xfrm>
          <a:prstGeom prst="rect">
            <a:avLst/>
          </a:prstGeom>
          <a:solidFill>
            <a:srgbClr val="675B67"/>
          </a:solidFill>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solidFill>
                  <a:schemeClr val="lt1"/>
                </a:solidFill>
                <a:latin typeface="Georgia"/>
                <a:ea typeface="Georgia"/>
                <a:cs typeface="Georgia"/>
                <a:sym typeface="Georgia"/>
              </a:rPr>
              <a:t>Context: The Decline in Humanities Majors</a:t>
            </a:r>
            <a:endParaRPr>
              <a:solidFill>
                <a:schemeClr val="lt1"/>
              </a:solidFill>
              <a:latin typeface="Georgia"/>
              <a:ea typeface="Georgia"/>
              <a:cs typeface="Georgia"/>
              <a:sym typeface="Georgia"/>
            </a:endParaRPr>
          </a:p>
        </p:txBody>
      </p:sp>
      <p:sp>
        <p:nvSpPr>
          <p:cNvPr id="55" name="Google Shape;55;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56" name="Google Shape;56;p13"/>
          <p:cNvPicPr preferRelativeResize="0"/>
          <p:nvPr/>
        </p:nvPicPr>
        <p:blipFill>
          <a:blip r:embed="rId3">
            <a:alphaModFix/>
          </a:blip>
          <a:stretch>
            <a:fillRect/>
          </a:stretch>
        </p:blipFill>
        <p:spPr>
          <a:xfrm>
            <a:off x="427000" y="862500"/>
            <a:ext cx="8156824" cy="41632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0" y="311800"/>
            <a:ext cx="9144000" cy="487500"/>
          </a:xfrm>
          <a:prstGeom prst="rect">
            <a:avLst/>
          </a:prstGeom>
          <a:solidFill>
            <a:srgbClr val="675B6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chemeClr val="lt1"/>
                </a:solidFill>
              </a:rPr>
              <a:t>Career Opportunities for Humanists: Vast but Vague</a:t>
            </a:r>
            <a:endParaRPr sz="2200">
              <a:solidFill>
                <a:schemeClr val="lt1"/>
              </a:solidFill>
            </a:endParaRPr>
          </a:p>
        </p:txBody>
      </p:sp>
      <p:sp>
        <p:nvSpPr>
          <p:cNvPr id="62" name="Google Shape;62;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63" name="Google Shape;63;p14"/>
          <p:cNvSpPr txBox="1"/>
          <p:nvPr/>
        </p:nvSpPr>
        <p:spPr>
          <a:xfrm>
            <a:off x="378150" y="926475"/>
            <a:ext cx="8387700" cy="44376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1200"/>
              </a:spcBef>
              <a:spcAft>
                <a:spcPts val="0"/>
              </a:spcAft>
              <a:buClr>
                <a:schemeClr val="dk2"/>
              </a:buClr>
              <a:buSzPts val="1800"/>
              <a:buFont typeface="Georgia"/>
              <a:buChar char="●"/>
            </a:pPr>
            <a:r>
              <a:rPr lang="en" sz="1800">
                <a:solidFill>
                  <a:schemeClr val="dk2"/>
                </a:solidFill>
                <a:latin typeface="Georgia"/>
                <a:ea typeface="Georgia"/>
                <a:cs typeface="Georgia"/>
                <a:sym typeface="Georgia"/>
              </a:rPr>
              <a:t>The challenge: it’s not that humanities graduates have fewer opportunities, far from it. The challenge is, rather, that humanities career pathways are so vast &amp; open-ended. This is why it is crucial to start exploring early and often! </a:t>
            </a:r>
            <a:endParaRPr sz="1800">
              <a:solidFill>
                <a:schemeClr val="dk2"/>
              </a:solidFill>
              <a:latin typeface="Georgia"/>
              <a:ea typeface="Georgia"/>
              <a:cs typeface="Georgia"/>
              <a:sym typeface="Georgia"/>
            </a:endParaRPr>
          </a:p>
          <a:p>
            <a:pPr indent="-342900" lvl="0" marL="457200" rtl="0" algn="l">
              <a:lnSpc>
                <a:spcPct val="115000"/>
              </a:lnSpc>
              <a:spcBef>
                <a:spcPts val="1000"/>
              </a:spcBef>
              <a:spcAft>
                <a:spcPts val="0"/>
              </a:spcAft>
              <a:buClr>
                <a:schemeClr val="dk2"/>
              </a:buClr>
              <a:buSzPts val="1800"/>
              <a:buFont typeface="Georgia"/>
              <a:buChar char="●"/>
            </a:pPr>
            <a:r>
              <a:rPr lang="en" sz="1800">
                <a:solidFill>
                  <a:schemeClr val="dk2"/>
                </a:solidFill>
                <a:latin typeface="Georgia"/>
                <a:ea typeface="Georgia"/>
                <a:cs typeface="Georgia"/>
                <a:sym typeface="Georgia"/>
              </a:rPr>
              <a:t>But this is not as exceptional as it might seem. The whole notion that a college major is a credential that determines your professional path is false! </a:t>
            </a:r>
            <a:endParaRPr sz="1800">
              <a:solidFill>
                <a:schemeClr val="dk2"/>
              </a:solidFill>
              <a:latin typeface="Georgia"/>
              <a:ea typeface="Georgia"/>
              <a:cs typeface="Georgia"/>
              <a:sym typeface="Georgia"/>
            </a:endParaRPr>
          </a:p>
          <a:p>
            <a:pPr indent="-342900" lvl="0" marL="457200" rtl="0" algn="l">
              <a:lnSpc>
                <a:spcPct val="115000"/>
              </a:lnSpc>
              <a:spcBef>
                <a:spcPts val="1000"/>
              </a:spcBef>
              <a:spcAft>
                <a:spcPts val="0"/>
              </a:spcAft>
              <a:buClr>
                <a:schemeClr val="dk2"/>
              </a:buClr>
              <a:buSzPts val="1800"/>
              <a:buFont typeface="Georgia"/>
              <a:buChar char="●"/>
            </a:pPr>
            <a:r>
              <a:rPr lang="en" sz="1800">
                <a:solidFill>
                  <a:schemeClr val="dk2"/>
                </a:solidFill>
                <a:latin typeface="Georgia"/>
                <a:ea typeface="Georgia"/>
                <a:cs typeface="Georgia"/>
                <a:sym typeface="Georgia"/>
              </a:rPr>
              <a:t>Most folks (70%+) don’t do work directly related to their college major! This doesn’t mean that major is not relevant.</a:t>
            </a:r>
            <a:endParaRPr sz="1800">
              <a:solidFill>
                <a:schemeClr val="dk2"/>
              </a:solidFill>
              <a:latin typeface="Georgia"/>
              <a:ea typeface="Georgia"/>
              <a:cs typeface="Georgia"/>
              <a:sym typeface="Georgia"/>
            </a:endParaRPr>
          </a:p>
          <a:p>
            <a:pPr indent="-342900" lvl="0" marL="457200" rtl="0" algn="l">
              <a:lnSpc>
                <a:spcPct val="115000"/>
              </a:lnSpc>
              <a:spcBef>
                <a:spcPts val="1000"/>
              </a:spcBef>
              <a:spcAft>
                <a:spcPts val="0"/>
              </a:spcAft>
              <a:buClr>
                <a:schemeClr val="dk2"/>
              </a:buClr>
              <a:buSzPts val="1800"/>
              <a:buFont typeface="Georgia"/>
              <a:buChar char="●"/>
            </a:pPr>
            <a:r>
              <a:rPr lang="en" sz="1800">
                <a:solidFill>
                  <a:schemeClr val="dk2"/>
                </a:solidFill>
                <a:latin typeface="Georgia"/>
                <a:ea typeface="Georgia"/>
                <a:cs typeface="Georgia"/>
                <a:sym typeface="Georgia"/>
              </a:rPr>
              <a:t>Employers don’t care about major; they care about your skills, passions, and experiences; you learn the job on the job </a:t>
            </a:r>
            <a:endParaRPr sz="1800">
              <a:solidFill>
                <a:schemeClr val="dk2"/>
              </a:solidFill>
              <a:latin typeface="Georgia"/>
              <a:ea typeface="Georgia"/>
              <a:cs typeface="Georgia"/>
              <a:sym typeface="Georgia"/>
            </a:endParaRPr>
          </a:p>
          <a:p>
            <a:pPr indent="-342900" lvl="0" marL="457200" rtl="0" algn="l">
              <a:lnSpc>
                <a:spcPct val="150000"/>
              </a:lnSpc>
              <a:spcBef>
                <a:spcPts val="1200"/>
              </a:spcBef>
              <a:spcAft>
                <a:spcPts val="0"/>
              </a:spcAft>
              <a:buClr>
                <a:schemeClr val="dk2"/>
              </a:buClr>
              <a:buSzPts val="1800"/>
              <a:buFont typeface="Georgia"/>
              <a:buChar char="●"/>
            </a:pPr>
            <a:r>
              <a:rPr lang="en" sz="1800">
                <a:solidFill>
                  <a:schemeClr val="dk2"/>
                </a:solidFill>
                <a:latin typeface="Georgia"/>
                <a:ea typeface="Georgia"/>
                <a:cs typeface="Georgia"/>
                <a:sym typeface="Georgia"/>
              </a:rPr>
              <a:t>These arguments are reinforced by </a:t>
            </a:r>
            <a:r>
              <a:rPr b="1" lang="en" sz="1800">
                <a:solidFill>
                  <a:schemeClr val="dk2"/>
                </a:solidFill>
                <a:latin typeface="Georgia"/>
                <a:ea typeface="Georgia"/>
                <a:cs typeface="Georgia"/>
                <a:sym typeface="Georgia"/>
              </a:rPr>
              <a:t>NACE/Career services</a:t>
            </a:r>
            <a:r>
              <a:rPr lang="en" sz="1800">
                <a:solidFill>
                  <a:schemeClr val="dk2"/>
                </a:solidFill>
                <a:latin typeface="Georgia"/>
                <a:ea typeface="Georgia"/>
                <a:cs typeface="Georgia"/>
                <a:sym typeface="Georgia"/>
              </a:rPr>
              <a:t> </a:t>
            </a:r>
            <a:endParaRPr sz="1800">
              <a:solidFill>
                <a:schemeClr val="dk2"/>
              </a:solidFill>
              <a:latin typeface="Georgia"/>
              <a:ea typeface="Georgia"/>
              <a:cs typeface="Georgia"/>
              <a:sym typeface="Georgia"/>
            </a:endParaRPr>
          </a:p>
          <a:p>
            <a:pPr indent="0" lvl="0" marL="0" rtl="0" algn="l">
              <a:lnSpc>
                <a:spcPct val="150000"/>
              </a:lnSpc>
              <a:spcBef>
                <a:spcPts val="1200"/>
              </a:spcBef>
              <a:spcAft>
                <a:spcPts val="1200"/>
              </a:spcAft>
              <a:buNone/>
            </a:pPr>
            <a:r>
              <a:t/>
            </a:r>
            <a:endParaRPr sz="1800">
              <a:latin typeface="Georgia"/>
              <a:ea typeface="Georgia"/>
              <a:cs typeface="Georgia"/>
              <a:sym typeface="Georg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
                                            <p:txEl>
                                              <p:pRg end="0" st="0"/>
                                            </p:txEl>
                                          </p:spTgt>
                                        </p:tgtEl>
                                        <p:attrNameLst>
                                          <p:attrName>style.visibility</p:attrName>
                                        </p:attrNameLst>
                                      </p:cBhvr>
                                      <p:to>
                                        <p:strVal val="visible"/>
                                      </p:to>
                                    </p:set>
                                    <p:animEffect filter="fade" transition="in">
                                      <p:cBhvr>
                                        <p:cTn dur="1000"/>
                                        <p:tgtEl>
                                          <p:spTgt spid="6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
                                            <p:txEl>
                                              <p:pRg end="1" st="1"/>
                                            </p:txEl>
                                          </p:spTgt>
                                        </p:tgtEl>
                                        <p:attrNameLst>
                                          <p:attrName>style.visibility</p:attrName>
                                        </p:attrNameLst>
                                      </p:cBhvr>
                                      <p:to>
                                        <p:strVal val="visible"/>
                                      </p:to>
                                    </p:set>
                                    <p:animEffect filter="fade" transition="in">
                                      <p:cBhvr>
                                        <p:cTn dur="1000"/>
                                        <p:tgtEl>
                                          <p:spTgt spid="6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
                                            <p:txEl>
                                              <p:pRg end="2" st="2"/>
                                            </p:txEl>
                                          </p:spTgt>
                                        </p:tgtEl>
                                        <p:attrNameLst>
                                          <p:attrName>style.visibility</p:attrName>
                                        </p:attrNameLst>
                                      </p:cBhvr>
                                      <p:to>
                                        <p:strVal val="visible"/>
                                      </p:to>
                                    </p:set>
                                    <p:animEffect filter="fade" transition="in">
                                      <p:cBhvr>
                                        <p:cTn dur="1000"/>
                                        <p:tgtEl>
                                          <p:spTgt spid="6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
                                            <p:txEl>
                                              <p:pRg end="3" st="3"/>
                                            </p:txEl>
                                          </p:spTgt>
                                        </p:tgtEl>
                                        <p:attrNameLst>
                                          <p:attrName>style.visibility</p:attrName>
                                        </p:attrNameLst>
                                      </p:cBhvr>
                                      <p:to>
                                        <p:strVal val="visible"/>
                                      </p:to>
                                    </p:set>
                                    <p:animEffect filter="fade" transition="in">
                                      <p:cBhvr>
                                        <p:cTn dur="1000"/>
                                        <p:tgtEl>
                                          <p:spTgt spid="6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
                                            <p:txEl>
                                              <p:pRg end="4" st="4"/>
                                            </p:txEl>
                                          </p:spTgt>
                                        </p:tgtEl>
                                        <p:attrNameLst>
                                          <p:attrName>style.visibility</p:attrName>
                                        </p:attrNameLst>
                                      </p:cBhvr>
                                      <p:to>
                                        <p:strVal val="visible"/>
                                      </p:to>
                                    </p:set>
                                    <p:animEffect filter="fade" transition="in">
                                      <p:cBhvr>
                                        <p:cTn dur="1000"/>
                                        <p:tgtEl>
                                          <p:spTgt spid="6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
                                            <p:txEl>
                                              <p:pRg end="5" st="5"/>
                                            </p:txEl>
                                          </p:spTgt>
                                        </p:tgtEl>
                                        <p:attrNameLst>
                                          <p:attrName>style.visibility</p:attrName>
                                        </p:attrNameLst>
                                      </p:cBhvr>
                                      <p:to>
                                        <p:strVal val="visible"/>
                                      </p:to>
                                    </p:set>
                                    <p:animEffect filter="fade" transition="in">
                                      <p:cBhvr>
                                        <p:cTn dur="1000"/>
                                        <p:tgtEl>
                                          <p:spTgt spid="63">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0" y="311800"/>
            <a:ext cx="9144000" cy="487500"/>
          </a:xfrm>
          <a:prstGeom prst="rect">
            <a:avLst/>
          </a:prstGeom>
          <a:solidFill>
            <a:srgbClr val="675B6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chemeClr val="lt1"/>
                </a:solidFill>
              </a:rPr>
              <a:t>Career Success: Playing the Long Game</a:t>
            </a:r>
            <a:endParaRPr sz="2200">
              <a:solidFill>
                <a:schemeClr val="lt1"/>
              </a:solidFill>
            </a:endParaRPr>
          </a:p>
        </p:txBody>
      </p:sp>
      <p:sp>
        <p:nvSpPr>
          <p:cNvPr id="69" name="Google Shape;69;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70" name="Google Shape;70;p15"/>
          <p:cNvPicPr preferRelativeResize="0"/>
          <p:nvPr/>
        </p:nvPicPr>
        <p:blipFill>
          <a:blip r:embed="rId3">
            <a:alphaModFix/>
          </a:blip>
          <a:stretch>
            <a:fillRect/>
          </a:stretch>
        </p:blipFill>
        <p:spPr>
          <a:xfrm>
            <a:off x="987650" y="886600"/>
            <a:ext cx="7168712" cy="40394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6"/>
          <p:cNvSpPr txBox="1"/>
          <p:nvPr>
            <p:ph type="title"/>
          </p:nvPr>
        </p:nvSpPr>
        <p:spPr>
          <a:xfrm>
            <a:off x="0" y="311800"/>
            <a:ext cx="9144000" cy="487500"/>
          </a:xfrm>
          <a:prstGeom prst="rect">
            <a:avLst/>
          </a:prstGeom>
          <a:solidFill>
            <a:srgbClr val="675B6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chemeClr val="lt1"/>
                </a:solidFill>
              </a:rPr>
              <a:t>Career Opportunities for Humanists: Vast</a:t>
            </a:r>
            <a:endParaRPr sz="2200">
              <a:solidFill>
                <a:schemeClr val="lt1"/>
              </a:solidFill>
            </a:endParaRPr>
          </a:p>
        </p:txBody>
      </p:sp>
      <p:sp>
        <p:nvSpPr>
          <p:cNvPr id="76" name="Google Shape;76;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7" name="Google Shape;77;p16"/>
          <p:cNvSpPr txBox="1"/>
          <p:nvPr/>
        </p:nvSpPr>
        <p:spPr>
          <a:xfrm>
            <a:off x="387350" y="1019750"/>
            <a:ext cx="2810700" cy="3581400"/>
          </a:xfrm>
          <a:prstGeom prst="rect">
            <a:avLst/>
          </a:prstGeom>
          <a:noFill/>
          <a:ln>
            <a:noFill/>
          </a:ln>
        </p:spPr>
        <p:txBody>
          <a:bodyPr anchorCtr="0" anchor="t" bIns="91425" lIns="91425" spcFirstLastPara="1" rIns="91425" wrap="square" tIns="91425">
            <a:spAutoFit/>
          </a:bodyPr>
          <a:lstStyle/>
          <a:p>
            <a:pPr indent="-336550" lvl="0" marL="457200" rtl="0" algn="l">
              <a:lnSpc>
                <a:spcPct val="100000"/>
              </a:lnSpc>
              <a:spcBef>
                <a:spcPts val="1200"/>
              </a:spcBef>
              <a:spcAft>
                <a:spcPts val="0"/>
              </a:spcAft>
              <a:buClr>
                <a:schemeClr val="dk2"/>
              </a:buClr>
              <a:buSzPts val="1700"/>
              <a:buFont typeface="Georgia"/>
              <a:buChar char="●"/>
            </a:pPr>
            <a:r>
              <a:rPr lang="en" sz="1700">
                <a:solidFill>
                  <a:schemeClr val="dk2"/>
                </a:solidFill>
                <a:latin typeface="Georgia"/>
                <a:ea typeface="Georgia"/>
                <a:cs typeface="Georgia"/>
                <a:sym typeface="Georgia"/>
              </a:rPr>
              <a:t>Employed across a wide variety of sectors </a:t>
            </a:r>
            <a:endParaRPr sz="1700">
              <a:solidFill>
                <a:schemeClr val="dk2"/>
              </a:solidFill>
              <a:latin typeface="Georgia"/>
              <a:ea typeface="Georgia"/>
              <a:cs typeface="Georgia"/>
              <a:sym typeface="Georgia"/>
            </a:endParaRPr>
          </a:p>
          <a:p>
            <a:pPr indent="-336550" lvl="0" marL="457200" rtl="0" algn="l">
              <a:lnSpc>
                <a:spcPct val="100000"/>
              </a:lnSpc>
              <a:spcBef>
                <a:spcPts val="1000"/>
              </a:spcBef>
              <a:spcAft>
                <a:spcPts val="0"/>
              </a:spcAft>
              <a:buClr>
                <a:schemeClr val="dk2"/>
              </a:buClr>
              <a:buSzPts val="1700"/>
              <a:buFont typeface="Georgia"/>
              <a:buChar char="●"/>
            </a:pPr>
            <a:r>
              <a:rPr lang="en" sz="1700">
                <a:solidFill>
                  <a:schemeClr val="dk2"/>
                </a:solidFill>
                <a:latin typeface="Georgia"/>
                <a:ea typeface="Georgia"/>
                <a:cs typeface="Georgia"/>
                <a:sym typeface="Georgia"/>
              </a:rPr>
              <a:t>&gt;25% of those earn humanities bachelor’s degrees but do not pursue graduate degrees make &gt;$100,000/year</a:t>
            </a:r>
            <a:endParaRPr sz="1700">
              <a:solidFill>
                <a:schemeClr val="dk2"/>
              </a:solidFill>
              <a:latin typeface="Georgia"/>
              <a:ea typeface="Georgia"/>
              <a:cs typeface="Georgia"/>
              <a:sym typeface="Georgia"/>
            </a:endParaRPr>
          </a:p>
          <a:p>
            <a:pPr indent="-336550" lvl="0" marL="457200" rtl="0" algn="l">
              <a:lnSpc>
                <a:spcPct val="100000"/>
              </a:lnSpc>
              <a:spcBef>
                <a:spcPts val="1000"/>
              </a:spcBef>
              <a:spcAft>
                <a:spcPts val="1000"/>
              </a:spcAft>
              <a:buClr>
                <a:schemeClr val="dk2"/>
              </a:buClr>
              <a:buSzPts val="1700"/>
              <a:buFont typeface="Georgia"/>
              <a:buChar char="●"/>
            </a:pPr>
            <a:r>
              <a:rPr lang="en" sz="1700">
                <a:solidFill>
                  <a:schemeClr val="dk2"/>
                </a:solidFill>
                <a:latin typeface="Georgia"/>
                <a:ea typeface="Georgia"/>
                <a:cs typeface="Georgia"/>
                <a:sym typeface="Georgia"/>
              </a:rPr>
              <a:t>Roughly as likely as other graduates to work in management, finance, and sales</a:t>
            </a:r>
            <a:endParaRPr sz="1700">
              <a:solidFill>
                <a:schemeClr val="dk2"/>
              </a:solidFill>
              <a:latin typeface="Georgia"/>
              <a:ea typeface="Georgia"/>
              <a:cs typeface="Georgia"/>
              <a:sym typeface="Georgia"/>
            </a:endParaRPr>
          </a:p>
        </p:txBody>
      </p:sp>
      <p:pic>
        <p:nvPicPr>
          <p:cNvPr id="78" name="Google Shape;78;p16"/>
          <p:cNvPicPr preferRelativeResize="0"/>
          <p:nvPr/>
        </p:nvPicPr>
        <p:blipFill>
          <a:blip r:embed="rId3">
            <a:alphaModFix/>
          </a:blip>
          <a:stretch>
            <a:fillRect/>
          </a:stretch>
        </p:blipFill>
        <p:spPr>
          <a:xfrm>
            <a:off x="3280800" y="1068525"/>
            <a:ext cx="5348874" cy="341617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ph type="title"/>
          </p:nvPr>
        </p:nvSpPr>
        <p:spPr>
          <a:xfrm>
            <a:off x="0" y="311800"/>
            <a:ext cx="9144000" cy="487500"/>
          </a:xfrm>
          <a:prstGeom prst="rect">
            <a:avLst/>
          </a:prstGeom>
          <a:solidFill>
            <a:srgbClr val="675B6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chemeClr val="lt1"/>
                </a:solidFill>
              </a:rPr>
              <a:t>Career Opportunities for Humanists: Vast</a:t>
            </a:r>
            <a:endParaRPr sz="2200">
              <a:solidFill>
                <a:schemeClr val="lt1"/>
              </a:solidFill>
            </a:endParaRPr>
          </a:p>
        </p:txBody>
      </p:sp>
      <p:sp>
        <p:nvSpPr>
          <p:cNvPr id="84" name="Google Shape;84;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85" name="Google Shape;85;p17"/>
          <p:cNvSpPr txBox="1"/>
          <p:nvPr/>
        </p:nvSpPr>
        <p:spPr>
          <a:xfrm>
            <a:off x="154575" y="994500"/>
            <a:ext cx="3455400" cy="35394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chemeClr val="dk2"/>
              </a:buClr>
              <a:buSzPts val="1700"/>
              <a:buFont typeface="Georgia"/>
              <a:buChar char="●"/>
            </a:pPr>
            <a:r>
              <a:rPr lang="en" sz="1700">
                <a:solidFill>
                  <a:schemeClr val="dk2"/>
                </a:solidFill>
                <a:latin typeface="Georgia"/>
                <a:ea typeface="Georgia"/>
                <a:cs typeface="Georgia"/>
                <a:sym typeface="Georgia"/>
              </a:rPr>
              <a:t>Overrepresented in nonprofit education sectors</a:t>
            </a:r>
            <a:endParaRPr sz="1700">
              <a:solidFill>
                <a:schemeClr val="dk2"/>
              </a:solidFill>
              <a:latin typeface="Georgia"/>
              <a:ea typeface="Georgia"/>
              <a:cs typeface="Georgia"/>
              <a:sym typeface="Georgia"/>
            </a:endParaRPr>
          </a:p>
          <a:p>
            <a:pPr indent="-336550" lvl="0" marL="457200" rtl="0" algn="l">
              <a:lnSpc>
                <a:spcPct val="115000"/>
              </a:lnSpc>
              <a:spcBef>
                <a:spcPts val="1000"/>
              </a:spcBef>
              <a:spcAft>
                <a:spcPts val="0"/>
              </a:spcAft>
              <a:buClr>
                <a:schemeClr val="dk2"/>
              </a:buClr>
              <a:buSzPts val="1700"/>
              <a:buFont typeface="Georgia"/>
              <a:buChar char="●"/>
            </a:pPr>
            <a:r>
              <a:rPr lang="en" sz="1700">
                <a:solidFill>
                  <a:schemeClr val="dk2"/>
                </a:solidFill>
                <a:latin typeface="Georgia"/>
                <a:ea typeface="Georgia"/>
                <a:cs typeface="Georgia"/>
                <a:sym typeface="Georgia"/>
              </a:rPr>
              <a:t>Entry-level salaries are low, but earnings rise over time </a:t>
            </a:r>
            <a:endParaRPr sz="1700">
              <a:solidFill>
                <a:schemeClr val="dk2"/>
              </a:solidFill>
              <a:latin typeface="Georgia"/>
              <a:ea typeface="Georgia"/>
              <a:cs typeface="Georgia"/>
              <a:sym typeface="Georgia"/>
            </a:endParaRPr>
          </a:p>
          <a:p>
            <a:pPr indent="-336550" lvl="0" marL="457200" rtl="0" algn="l">
              <a:lnSpc>
                <a:spcPct val="115000"/>
              </a:lnSpc>
              <a:spcBef>
                <a:spcPts val="1000"/>
              </a:spcBef>
              <a:spcAft>
                <a:spcPts val="0"/>
              </a:spcAft>
              <a:buClr>
                <a:schemeClr val="dk2"/>
              </a:buClr>
              <a:buSzPts val="1700"/>
              <a:buFont typeface="Georgia"/>
              <a:buChar char="●"/>
            </a:pPr>
            <a:r>
              <a:rPr lang="en" sz="1700">
                <a:solidFill>
                  <a:schemeClr val="dk2"/>
                </a:solidFill>
                <a:latin typeface="Georgia"/>
                <a:ea typeface="Georgia"/>
                <a:cs typeface="Georgia"/>
                <a:sym typeface="Georgia"/>
              </a:rPr>
              <a:t>Highly rewarding with high levels of overall job satisfaction</a:t>
            </a:r>
            <a:endParaRPr sz="1700">
              <a:solidFill>
                <a:schemeClr val="dk2"/>
              </a:solidFill>
              <a:latin typeface="Georgia"/>
              <a:ea typeface="Georgia"/>
              <a:cs typeface="Georgia"/>
              <a:sym typeface="Georgia"/>
            </a:endParaRPr>
          </a:p>
          <a:p>
            <a:pPr indent="-336550" lvl="0" marL="457200" rtl="0" algn="l">
              <a:lnSpc>
                <a:spcPct val="115000"/>
              </a:lnSpc>
              <a:spcBef>
                <a:spcPts val="1000"/>
              </a:spcBef>
              <a:spcAft>
                <a:spcPts val="1000"/>
              </a:spcAft>
              <a:buClr>
                <a:schemeClr val="dk2"/>
              </a:buClr>
              <a:buSzPts val="1700"/>
              <a:buFont typeface="Georgia"/>
              <a:buChar char="●"/>
            </a:pPr>
            <a:r>
              <a:rPr lang="en" sz="1700">
                <a:solidFill>
                  <a:schemeClr val="dk2"/>
                </a:solidFill>
                <a:latin typeface="Georgia"/>
                <a:ea typeface="Georgia"/>
                <a:cs typeface="Georgia"/>
                <a:sym typeface="Georgia"/>
              </a:rPr>
              <a:t>Income is a poor measure of someone’s contribution to society </a:t>
            </a:r>
            <a:endParaRPr sz="1700">
              <a:solidFill>
                <a:schemeClr val="dk2"/>
              </a:solidFill>
              <a:latin typeface="Georgia"/>
              <a:ea typeface="Georgia"/>
              <a:cs typeface="Georgia"/>
              <a:sym typeface="Georgia"/>
            </a:endParaRPr>
          </a:p>
        </p:txBody>
      </p:sp>
      <p:pic>
        <p:nvPicPr>
          <p:cNvPr id="86" name="Google Shape;86;p17"/>
          <p:cNvPicPr preferRelativeResize="0"/>
          <p:nvPr/>
        </p:nvPicPr>
        <p:blipFill>
          <a:blip r:embed="rId3">
            <a:alphaModFix/>
          </a:blip>
          <a:stretch>
            <a:fillRect/>
          </a:stretch>
        </p:blipFill>
        <p:spPr>
          <a:xfrm>
            <a:off x="3547350" y="1049152"/>
            <a:ext cx="5379226" cy="3435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8"/>
          <p:cNvSpPr txBox="1"/>
          <p:nvPr>
            <p:ph type="title"/>
          </p:nvPr>
        </p:nvSpPr>
        <p:spPr>
          <a:xfrm>
            <a:off x="291575" y="243850"/>
            <a:ext cx="7133400" cy="572700"/>
          </a:xfrm>
          <a:prstGeom prst="rect">
            <a:avLst/>
          </a:prstGeom>
          <a:solidFill>
            <a:srgbClr val="80CA80"/>
          </a:solidFill>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latin typeface="EB Garamond"/>
                <a:ea typeface="EB Garamond"/>
                <a:cs typeface="EB Garamond"/>
                <a:sym typeface="EB Garamond"/>
              </a:rPr>
              <a:t>Season 2: “Do Good and Do Well"</a:t>
            </a:r>
            <a:endParaRPr>
              <a:solidFill>
                <a:schemeClr val="lt1"/>
              </a:solidFill>
              <a:latin typeface="EB Garamond"/>
              <a:ea typeface="EB Garamond"/>
              <a:cs typeface="EB Garamond"/>
              <a:sym typeface="EB Garamond"/>
            </a:endParaRPr>
          </a:p>
        </p:txBody>
      </p:sp>
      <p:graphicFrame>
        <p:nvGraphicFramePr>
          <p:cNvPr id="92" name="Google Shape;92;p18"/>
          <p:cNvGraphicFramePr/>
          <p:nvPr/>
        </p:nvGraphicFramePr>
        <p:xfrm>
          <a:off x="362100" y="981150"/>
          <a:ext cx="3000000" cy="3000000"/>
        </p:xfrm>
        <a:graphic>
          <a:graphicData uri="http://schemas.openxmlformats.org/drawingml/2006/table">
            <a:tbl>
              <a:tblPr>
                <a:noFill/>
                <a:tableStyleId>{24B310E5-93CE-4D7E-80DD-6AE7EEF84351}</a:tableStyleId>
              </a:tblPr>
              <a:tblGrid>
                <a:gridCol w="1541650"/>
                <a:gridCol w="3676250"/>
                <a:gridCol w="3201900"/>
              </a:tblGrid>
              <a:tr h="386025">
                <a:tc>
                  <a:txBody>
                    <a:bodyPr/>
                    <a:lstStyle/>
                    <a:p>
                      <a:pPr indent="0" lvl="0" marL="0" rtl="0" algn="l">
                        <a:lnSpc>
                          <a:spcPct val="115000"/>
                        </a:lnSpc>
                        <a:spcBef>
                          <a:spcPts val="0"/>
                        </a:spcBef>
                        <a:spcAft>
                          <a:spcPts val="0"/>
                        </a:spcAft>
                        <a:buNone/>
                      </a:pPr>
                      <a:r>
                        <a:rPr b="1" lang="en" sz="1300"/>
                        <a:t>Name</a:t>
                      </a:r>
                      <a:endParaRPr b="1" sz="1300"/>
                    </a:p>
                  </a:txBody>
                  <a:tcPr marT="19050" marB="19050" marR="28575" marL="28575" anchor="b">
                    <a:lnL cap="flat" cmpd="sng" w="9475">
                      <a:solidFill>
                        <a:srgbClr val="CCCCCC"/>
                      </a:solidFill>
                      <a:prstDash val="solid"/>
                      <a:round/>
                      <a:headEnd len="sm" w="sm" type="none"/>
                      <a:tailEnd len="sm" w="sm" type="none"/>
                    </a:lnL>
                    <a:lnR cap="flat" cmpd="sng" w="9475">
                      <a:solidFill>
                        <a:srgbClr val="CCCCCC"/>
                      </a:solidFill>
                      <a:prstDash val="solid"/>
                      <a:round/>
                      <a:headEnd len="sm" w="sm" type="none"/>
                      <a:tailEnd len="sm" w="sm" type="none"/>
                    </a:lnR>
                    <a:lnT cap="flat" cmpd="sng" w="9475">
                      <a:solidFill>
                        <a:srgbClr val="CCCCCC"/>
                      </a:solidFill>
                      <a:prstDash val="solid"/>
                      <a:round/>
                      <a:headEnd len="sm" w="sm" type="none"/>
                      <a:tailEnd len="sm" w="sm" type="none"/>
                    </a:lnT>
                    <a:lnB cap="flat" cmpd="sng" w="947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sz="1300"/>
                        <a:t>Profession</a:t>
                      </a:r>
                      <a:endParaRPr b="1" sz="1300"/>
                    </a:p>
                  </a:txBody>
                  <a:tcPr marT="19050" marB="19050" marR="28575" marL="28575" anchor="b">
                    <a:lnL cap="flat" cmpd="sng" w="9475">
                      <a:solidFill>
                        <a:srgbClr val="CCCCCC"/>
                      </a:solidFill>
                      <a:prstDash val="solid"/>
                      <a:round/>
                      <a:headEnd len="sm" w="sm" type="none"/>
                      <a:tailEnd len="sm" w="sm" type="none"/>
                    </a:lnL>
                    <a:lnR cap="flat" cmpd="sng" w="9475">
                      <a:solidFill>
                        <a:srgbClr val="CCCCCC"/>
                      </a:solidFill>
                      <a:prstDash val="solid"/>
                      <a:round/>
                      <a:headEnd len="sm" w="sm" type="none"/>
                      <a:tailEnd len="sm" w="sm" type="none"/>
                    </a:lnR>
                    <a:lnT cap="flat" cmpd="sng" w="9475">
                      <a:solidFill>
                        <a:srgbClr val="CCCCCC"/>
                      </a:solidFill>
                      <a:prstDash val="solid"/>
                      <a:round/>
                      <a:headEnd len="sm" w="sm" type="none"/>
                      <a:tailEnd len="sm" w="sm" type="none"/>
                    </a:lnT>
                    <a:lnB cap="flat" cmpd="sng" w="947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sz="1300"/>
                        <a:t>Undergraduate Major</a:t>
                      </a:r>
                      <a:endParaRPr b="1" sz="1300"/>
                    </a:p>
                  </a:txBody>
                  <a:tcPr marT="19050" marB="19050" marR="28575" marL="28575" anchor="b">
                    <a:lnL cap="flat" cmpd="sng" w="9475">
                      <a:solidFill>
                        <a:srgbClr val="CCCCCC"/>
                      </a:solidFill>
                      <a:prstDash val="solid"/>
                      <a:round/>
                      <a:headEnd len="sm" w="sm" type="none"/>
                      <a:tailEnd len="sm" w="sm" type="none"/>
                    </a:lnL>
                    <a:lnR cap="flat" cmpd="sng" w="9475">
                      <a:solidFill>
                        <a:srgbClr val="CCCCCC"/>
                      </a:solidFill>
                      <a:prstDash val="solid"/>
                      <a:round/>
                      <a:headEnd len="sm" w="sm" type="none"/>
                      <a:tailEnd len="sm" w="sm" type="none"/>
                    </a:lnR>
                    <a:lnT cap="flat" cmpd="sng" w="9475">
                      <a:solidFill>
                        <a:srgbClr val="CCCCCC"/>
                      </a:solidFill>
                      <a:prstDash val="solid"/>
                      <a:round/>
                      <a:headEnd len="sm" w="sm" type="none"/>
                      <a:tailEnd len="sm" w="sm" type="none"/>
                    </a:lnT>
                    <a:lnB cap="flat" cmpd="sng" w="9475">
                      <a:solidFill>
                        <a:srgbClr val="CCCCCC"/>
                      </a:solidFill>
                      <a:prstDash val="solid"/>
                      <a:round/>
                      <a:headEnd len="sm" w="sm" type="none"/>
                      <a:tailEnd len="sm" w="sm" type="none"/>
                    </a:lnB>
                  </a:tcPr>
                </a:tc>
              </a:tr>
              <a:tr h="386025">
                <a:tc>
                  <a:txBody>
                    <a:bodyPr/>
                    <a:lstStyle/>
                    <a:p>
                      <a:pPr indent="0" lvl="0" marL="0" rtl="0" algn="l">
                        <a:lnSpc>
                          <a:spcPct val="115000"/>
                        </a:lnSpc>
                        <a:spcBef>
                          <a:spcPts val="0"/>
                        </a:spcBef>
                        <a:spcAft>
                          <a:spcPts val="0"/>
                        </a:spcAft>
                        <a:buNone/>
                      </a:pPr>
                      <a:r>
                        <a:rPr lang="en" sz="1300"/>
                        <a:t>Debo Adegbile</a:t>
                      </a:r>
                      <a:endParaRPr sz="1300"/>
                    </a:p>
                  </a:txBody>
                  <a:tcPr marT="19050" marB="19050" marR="28575" marL="28575" anchor="b">
                    <a:lnL cap="flat" cmpd="sng" w="9475">
                      <a:solidFill>
                        <a:srgbClr val="CCCCCC"/>
                      </a:solidFill>
                      <a:prstDash val="solid"/>
                      <a:round/>
                      <a:headEnd len="sm" w="sm" type="none"/>
                      <a:tailEnd len="sm" w="sm" type="none"/>
                    </a:lnL>
                    <a:lnR cap="flat" cmpd="sng" w="9475">
                      <a:solidFill>
                        <a:srgbClr val="CCCCCC"/>
                      </a:solidFill>
                      <a:prstDash val="solid"/>
                      <a:round/>
                      <a:headEnd len="sm" w="sm" type="none"/>
                      <a:tailEnd len="sm" w="sm" type="none"/>
                    </a:lnR>
                    <a:lnT cap="flat" cmpd="sng" w="9475">
                      <a:solidFill>
                        <a:srgbClr val="CCCCCC"/>
                      </a:solidFill>
                      <a:prstDash val="solid"/>
                      <a:round/>
                      <a:headEnd len="sm" w="sm" type="none"/>
                      <a:tailEnd len="sm" w="sm" type="none"/>
                    </a:lnT>
                    <a:lnB cap="flat" cmpd="sng" w="9475">
                      <a:solidFill>
                        <a:srgbClr val="CCCCCC"/>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n" sz="1300"/>
                        <a:t>Civil/Human Rights Lawyer</a:t>
                      </a:r>
                      <a:endParaRPr sz="1300"/>
                    </a:p>
                  </a:txBody>
                  <a:tcPr marT="19050" marB="19050" marR="28575" marL="28575" anchor="b">
                    <a:lnL cap="flat" cmpd="sng" w="9475">
                      <a:solidFill>
                        <a:srgbClr val="CCCCCC"/>
                      </a:solidFill>
                      <a:prstDash val="solid"/>
                      <a:round/>
                      <a:headEnd len="sm" w="sm" type="none"/>
                      <a:tailEnd len="sm" w="sm" type="none"/>
                    </a:lnL>
                    <a:lnR cap="flat" cmpd="sng" w="9475">
                      <a:solidFill>
                        <a:srgbClr val="CCCCCC"/>
                      </a:solidFill>
                      <a:prstDash val="solid"/>
                      <a:round/>
                      <a:headEnd len="sm" w="sm" type="none"/>
                      <a:tailEnd len="sm" w="sm" type="none"/>
                    </a:lnR>
                    <a:lnT cap="flat" cmpd="sng" w="9475">
                      <a:solidFill>
                        <a:srgbClr val="CCCCCC"/>
                      </a:solidFill>
                      <a:prstDash val="solid"/>
                      <a:round/>
                      <a:headEnd len="sm" w="sm" type="none"/>
                      <a:tailEnd len="sm" w="sm" type="none"/>
                    </a:lnT>
                    <a:lnB cap="flat" cmpd="sng" w="947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300"/>
                        <a:t>Government/African Studies</a:t>
                      </a:r>
                      <a:endParaRPr sz="1300"/>
                    </a:p>
                  </a:txBody>
                  <a:tcPr marT="19050" marB="19050" marR="28575" marL="28575" anchor="b">
                    <a:lnL cap="flat" cmpd="sng" w="9475">
                      <a:solidFill>
                        <a:srgbClr val="CCCCCC"/>
                      </a:solidFill>
                      <a:prstDash val="solid"/>
                      <a:round/>
                      <a:headEnd len="sm" w="sm" type="none"/>
                      <a:tailEnd len="sm" w="sm" type="none"/>
                    </a:lnL>
                    <a:lnR cap="flat" cmpd="sng" w="9475">
                      <a:solidFill>
                        <a:srgbClr val="CCCCCC"/>
                      </a:solidFill>
                      <a:prstDash val="solid"/>
                      <a:round/>
                      <a:headEnd len="sm" w="sm" type="none"/>
                      <a:tailEnd len="sm" w="sm" type="none"/>
                    </a:lnR>
                    <a:lnT cap="flat" cmpd="sng" w="9475">
                      <a:solidFill>
                        <a:srgbClr val="CCCCCC"/>
                      </a:solidFill>
                      <a:prstDash val="solid"/>
                      <a:round/>
                      <a:headEnd len="sm" w="sm" type="none"/>
                      <a:tailEnd len="sm" w="sm" type="none"/>
                    </a:lnT>
                    <a:lnB cap="flat" cmpd="sng" w="9475">
                      <a:solidFill>
                        <a:srgbClr val="CCCCCC"/>
                      </a:solidFill>
                      <a:prstDash val="solid"/>
                      <a:round/>
                      <a:headEnd len="sm" w="sm" type="none"/>
                      <a:tailEnd len="sm" w="sm" type="none"/>
                    </a:lnB>
                  </a:tcPr>
                </a:tc>
              </a:tr>
              <a:tr h="386025">
                <a:tc>
                  <a:txBody>
                    <a:bodyPr/>
                    <a:lstStyle/>
                    <a:p>
                      <a:pPr indent="0" lvl="0" marL="0" rtl="0" algn="l">
                        <a:lnSpc>
                          <a:spcPct val="115000"/>
                        </a:lnSpc>
                        <a:spcBef>
                          <a:spcPts val="0"/>
                        </a:spcBef>
                        <a:spcAft>
                          <a:spcPts val="0"/>
                        </a:spcAft>
                        <a:buNone/>
                      </a:pPr>
                      <a:r>
                        <a:rPr lang="en" sz="1300"/>
                        <a:t>Colin Rosemont</a:t>
                      </a:r>
                      <a:endParaRPr sz="1300"/>
                    </a:p>
                  </a:txBody>
                  <a:tcPr marT="19050" marB="19050" marR="28575" marL="28575" anchor="b">
                    <a:lnL cap="flat" cmpd="sng" w="9475">
                      <a:solidFill>
                        <a:srgbClr val="CCCCCC"/>
                      </a:solidFill>
                      <a:prstDash val="solid"/>
                      <a:round/>
                      <a:headEnd len="sm" w="sm" type="none"/>
                      <a:tailEnd len="sm" w="sm" type="none"/>
                    </a:lnL>
                    <a:lnR cap="flat" cmpd="sng" w="9475">
                      <a:solidFill>
                        <a:srgbClr val="CCCCCC"/>
                      </a:solidFill>
                      <a:prstDash val="solid"/>
                      <a:round/>
                      <a:headEnd len="sm" w="sm" type="none"/>
                      <a:tailEnd len="sm" w="sm" type="none"/>
                    </a:lnR>
                    <a:lnT cap="flat" cmpd="sng" w="9475">
                      <a:solidFill>
                        <a:srgbClr val="CCCCCC"/>
                      </a:solidFill>
                      <a:prstDash val="solid"/>
                      <a:round/>
                      <a:headEnd len="sm" w="sm" type="none"/>
                      <a:tailEnd len="sm" w="sm" type="none"/>
                    </a:lnT>
                    <a:lnB cap="flat" cmpd="sng" w="9475">
                      <a:solidFill>
                        <a:srgbClr val="CCCCCC"/>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n" sz="1300"/>
                        <a:t>NEH/CA Humanities-funded filmmaker</a:t>
                      </a:r>
                      <a:endParaRPr sz="1300"/>
                    </a:p>
                  </a:txBody>
                  <a:tcPr marT="19050" marB="19050" marR="28575" marL="28575" anchor="b">
                    <a:lnL cap="flat" cmpd="sng" w="9475">
                      <a:solidFill>
                        <a:srgbClr val="CCCCCC"/>
                      </a:solidFill>
                      <a:prstDash val="solid"/>
                      <a:round/>
                      <a:headEnd len="sm" w="sm" type="none"/>
                      <a:tailEnd len="sm" w="sm" type="none"/>
                    </a:lnL>
                    <a:lnR cap="flat" cmpd="sng" w="9475">
                      <a:solidFill>
                        <a:srgbClr val="CCCCCC"/>
                      </a:solidFill>
                      <a:prstDash val="solid"/>
                      <a:round/>
                      <a:headEnd len="sm" w="sm" type="none"/>
                      <a:tailEnd len="sm" w="sm" type="none"/>
                    </a:lnR>
                    <a:lnT cap="flat" cmpd="sng" w="9475">
                      <a:solidFill>
                        <a:srgbClr val="CCCCCC"/>
                      </a:solidFill>
                      <a:prstDash val="solid"/>
                      <a:round/>
                      <a:headEnd len="sm" w="sm" type="none"/>
                      <a:tailEnd len="sm" w="sm" type="none"/>
                    </a:lnT>
                    <a:lnB cap="flat" cmpd="sng" w="947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300"/>
                        <a:t>Cultural Anthropology</a:t>
                      </a:r>
                      <a:endParaRPr sz="1300"/>
                    </a:p>
                  </a:txBody>
                  <a:tcPr marT="19050" marB="19050" marR="28575" marL="28575" anchor="b">
                    <a:lnL cap="flat" cmpd="sng" w="9475">
                      <a:solidFill>
                        <a:srgbClr val="CCCCCC"/>
                      </a:solidFill>
                      <a:prstDash val="solid"/>
                      <a:round/>
                      <a:headEnd len="sm" w="sm" type="none"/>
                      <a:tailEnd len="sm" w="sm" type="none"/>
                    </a:lnL>
                    <a:lnR cap="flat" cmpd="sng" w="9475">
                      <a:solidFill>
                        <a:srgbClr val="CCCCCC"/>
                      </a:solidFill>
                      <a:prstDash val="solid"/>
                      <a:round/>
                      <a:headEnd len="sm" w="sm" type="none"/>
                      <a:tailEnd len="sm" w="sm" type="none"/>
                    </a:lnR>
                    <a:lnT cap="flat" cmpd="sng" w="9475">
                      <a:solidFill>
                        <a:srgbClr val="CCCCCC"/>
                      </a:solidFill>
                      <a:prstDash val="solid"/>
                      <a:round/>
                      <a:headEnd len="sm" w="sm" type="none"/>
                      <a:tailEnd len="sm" w="sm" type="none"/>
                    </a:lnT>
                    <a:lnB cap="flat" cmpd="sng" w="9475">
                      <a:solidFill>
                        <a:srgbClr val="CCCCCC"/>
                      </a:solidFill>
                      <a:prstDash val="solid"/>
                      <a:round/>
                      <a:headEnd len="sm" w="sm" type="none"/>
                      <a:tailEnd len="sm" w="sm" type="none"/>
                    </a:lnB>
                  </a:tcPr>
                </a:tc>
              </a:tr>
              <a:tr h="386025">
                <a:tc>
                  <a:txBody>
                    <a:bodyPr/>
                    <a:lstStyle/>
                    <a:p>
                      <a:pPr indent="0" lvl="0" marL="0" rtl="0" algn="l">
                        <a:lnSpc>
                          <a:spcPct val="115000"/>
                        </a:lnSpc>
                        <a:spcBef>
                          <a:spcPts val="0"/>
                        </a:spcBef>
                        <a:spcAft>
                          <a:spcPts val="0"/>
                        </a:spcAft>
                        <a:buNone/>
                      </a:pPr>
                      <a:r>
                        <a:rPr lang="en" sz="1300"/>
                        <a:t>Emma Haberman</a:t>
                      </a:r>
                      <a:endParaRPr sz="1300"/>
                    </a:p>
                  </a:txBody>
                  <a:tcPr marT="19050" marB="19050" marR="28575" marL="28575" anchor="b">
                    <a:lnL cap="flat" cmpd="sng" w="9475">
                      <a:solidFill>
                        <a:srgbClr val="CCCCCC"/>
                      </a:solidFill>
                      <a:prstDash val="solid"/>
                      <a:round/>
                      <a:headEnd len="sm" w="sm" type="none"/>
                      <a:tailEnd len="sm" w="sm" type="none"/>
                    </a:lnL>
                    <a:lnR cap="flat" cmpd="sng" w="9475">
                      <a:solidFill>
                        <a:srgbClr val="CCCCCC"/>
                      </a:solidFill>
                      <a:prstDash val="solid"/>
                      <a:round/>
                      <a:headEnd len="sm" w="sm" type="none"/>
                      <a:tailEnd len="sm" w="sm" type="none"/>
                    </a:lnR>
                    <a:lnT cap="flat" cmpd="sng" w="9475">
                      <a:solidFill>
                        <a:srgbClr val="CCCCCC"/>
                      </a:solidFill>
                      <a:prstDash val="solid"/>
                      <a:round/>
                      <a:headEnd len="sm" w="sm" type="none"/>
                      <a:tailEnd len="sm" w="sm" type="none"/>
                    </a:lnT>
                    <a:lnB cap="flat" cmpd="sng" w="9475">
                      <a:solidFill>
                        <a:srgbClr val="CCCCCC"/>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n" sz="1300"/>
                        <a:t>Food Relief Work @ World Central Kitchen</a:t>
                      </a:r>
                      <a:endParaRPr sz="1300"/>
                    </a:p>
                  </a:txBody>
                  <a:tcPr marT="19050" marB="19050" marR="28575" marL="28575" anchor="b">
                    <a:lnL cap="flat" cmpd="sng" w="9475">
                      <a:solidFill>
                        <a:srgbClr val="CCCCCC"/>
                      </a:solidFill>
                      <a:prstDash val="solid"/>
                      <a:round/>
                      <a:headEnd len="sm" w="sm" type="none"/>
                      <a:tailEnd len="sm" w="sm" type="none"/>
                    </a:lnL>
                    <a:lnR cap="flat" cmpd="sng" w="9475">
                      <a:solidFill>
                        <a:srgbClr val="CCCCCC"/>
                      </a:solidFill>
                      <a:prstDash val="solid"/>
                      <a:round/>
                      <a:headEnd len="sm" w="sm" type="none"/>
                      <a:tailEnd len="sm" w="sm" type="none"/>
                    </a:lnR>
                    <a:lnT cap="flat" cmpd="sng" w="9475">
                      <a:solidFill>
                        <a:srgbClr val="CCCCCC"/>
                      </a:solidFill>
                      <a:prstDash val="solid"/>
                      <a:round/>
                      <a:headEnd len="sm" w="sm" type="none"/>
                      <a:tailEnd len="sm" w="sm" type="none"/>
                    </a:lnT>
                    <a:lnB cap="flat" cmpd="sng" w="947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300"/>
                        <a:t>Art History, French</a:t>
                      </a:r>
                      <a:endParaRPr sz="1300"/>
                    </a:p>
                  </a:txBody>
                  <a:tcPr marT="19050" marB="19050" marR="28575" marL="28575" anchor="b">
                    <a:lnL cap="flat" cmpd="sng" w="9475">
                      <a:solidFill>
                        <a:srgbClr val="CCCCCC"/>
                      </a:solidFill>
                      <a:prstDash val="solid"/>
                      <a:round/>
                      <a:headEnd len="sm" w="sm" type="none"/>
                      <a:tailEnd len="sm" w="sm" type="none"/>
                    </a:lnL>
                    <a:lnR cap="flat" cmpd="sng" w="9475">
                      <a:solidFill>
                        <a:srgbClr val="CCCCCC"/>
                      </a:solidFill>
                      <a:prstDash val="solid"/>
                      <a:round/>
                      <a:headEnd len="sm" w="sm" type="none"/>
                      <a:tailEnd len="sm" w="sm" type="none"/>
                    </a:lnR>
                    <a:lnT cap="flat" cmpd="sng" w="9475">
                      <a:solidFill>
                        <a:srgbClr val="CCCCCC"/>
                      </a:solidFill>
                      <a:prstDash val="solid"/>
                      <a:round/>
                      <a:headEnd len="sm" w="sm" type="none"/>
                      <a:tailEnd len="sm" w="sm" type="none"/>
                    </a:lnT>
                    <a:lnB cap="flat" cmpd="sng" w="9475">
                      <a:solidFill>
                        <a:srgbClr val="CCCCCC"/>
                      </a:solidFill>
                      <a:prstDash val="solid"/>
                      <a:round/>
                      <a:headEnd len="sm" w="sm" type="none"/>
                      <a:tailEnd len="sm" w="sm" type="none"/>
                    </a:lnB>
                  </a:tcPr>
                </a:tc>
              </a:tr>
              <a:tr h="386025">
                <a:tc>
                  <a:txBody>
                    <a:bodyPr/>
                    <a:lstStyle/>
                    <a:p>
                      <a:pPr indent="0" lvl="0" marL="0" rtl="0" algn="l">
                        <a:lnSpc>
                          <a:spcPct val="115000"/>
                        </a:lnSpc>
                        <a:spcBef>
                          <a:spcPts val="0"/>
                        </a:spcBef>
                        <a:spcAft>
                          <a:spcPts val="0"/>
                        </a:spcAft>
                        <a:buNone/>
                      </a:pPr>
                      <a:r>
                        <a:rPr lang="en" sz="1300"/>
                        <a:t>Tom Grosheider</a:t>
                      </a:r>
                      <a:endParaRPr sz="1300"/>
                    </a:p>
                  </a:txBody>
                  <a:tcPr marT="19050" marB="19050" marR="28575" marL="28575" anchor="b">
                    <a:lnL cap="flat" cmpd="sng" w="9475">
                      <a:solidFill>
                        <a:srgbClr val="CCCCCC"/>
                      </a:solidFill>
                      <a:prstDash val="solid"/>
                      <a:round/>
                      <a:headEnd len="sm" w="sm" type="none"/>
                      <a:tailEnd len="sm" w="sm" type="none"/>
                    </a:lnL>
                    <a:lnR cap="flat" cmpd="sng" w="9475">
                      <a:solidFill>
                        <a:srgbClr val="CCCCCC"/>
                      </a:solidFill>
                      <a:prstDash val="solid"/>
                      <a:round/>
                      <a:headEnd len="sm" w="sm" type="none"/>
                      <a:tailEnd len="sm" w="sm" type="none"/>
                    </a:lnR>
                    <a:lnT cap="flat" cmpd="sng" w="9475">
                      <a:solidFill>
                        <a:srgbClr val="CCCCCC"/>
                      </a:solidFill>
                      <a:prstDash val="solid"/>
                      <a:round/>
                      <a:headEnd len="sm" w="sm" type="none"/>
                      <a:tailEnd len="sm" w="sm" type="none"/>
                    </a:lnT>
                    <a:lnB cap="flat" cmpd="sng" w="9475">
                      <a:solidFill>
                        <a:srgbClr val="CCCCCC"/>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n" sz="1300"/>
                        <a:t>Physician on Navajo Reservation</a:t>
                      </a:r>
                      <a:endParaRPr sz="1300"/>
                    </a:p>
                  </a:txBody>
                  <a:tcPr marT="19050" marB="19050" marR="28575" marL="28575" anchor="b">
                    <a:lnL cap="flat" cmpd="sng" w="9475">
                      <a:solidFill>
                        <a:srgbClr val="CCCCCC"/>
                      </a:solidFill>
                      <a:prstDash val="solid"/>
                      <a:round/>
                      <a:headEnd len="sm" w="sm" type="none"/>
                      <a:tailEnd len="sm" w="sm" type="none"/>
                    </a:lnL>
                    <a:lnR cap="flat" cmpd="sng" w="9475">
                      <a:solidFill>
                        <a:srgbClr val="CCCCCC"/>
                      </a:solidFill>
                      <a:prstDash val="solid"/>
                      <a:round/>
                      <a:headEnd len="sm" w="sm" type="none"/>
                      <a:tailEnd len="sm" w="sm" type="none"/>
                    </a:lnR>
                    <a:lnT cap="flat" cmpd="sng" w="9475">
                      <a:solidFill>
                        <a:srgbClr val="CCCCCC"/>
                      </a:solidFill>
                      <a:prstDash val="solid"/>
                      <a:round/>
                      <a:headEnd len="sm" w="sm" type="none"/>
                      <a:tailEnd len="sm" w="sm" type="none"/>
                    </a:lnT>
                    <a:lnB cap="flat" cmpd="sng" w="947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300"/>
                        <a:t>Social Studies</a:t>
                      </a:r>
                      <a:endParaRPr sz="1300"/>
                    </a:p>
                  </a:txBody>
                  <a:tcPr marT="19050" marB="19050" marR="28575" marL="28575" anchor="b">
                    <a:lnL cap="flat" cmpd="sng" w="9475">
                      <a:solidFill>
                        <a:srgbClr val="CCCCCC"/>
                      </a:solidFill>
                      <a:prstDash val="solid"/>
                      <a:round/>
                      <a:headEnd len="sm" w="sm" type="none"/>
                      <a:tailEnd len="sm" w="sm" type="none"/>
                    </a:lnL>
                    <a:lnR cap="flat" cmpd="sng" w="9475">
                      <a:solidFill>
                        <a:srgbClr val="CCCCCC"/>
                      </a:solidFill>
                      <a:prstDash val="solid"/>
                      <a:round/>
                      <a:headEnd len="sm" w="sm" type="none"/>
                      <a:tailEnd len="sm" w="sm" type="none"/>
                    </a:lnR>
                    <a:lnT cap="flat" cmpd="sng" w="9475">
                      <a:solidFill>
                        <a:srgbClr val="CCCCCC"/>
                      </a:solidFill>
                      <a:prstDash val="solid"/>
                      <a:round/>
                      <a:headEnd len="sm" w="sm" type="none"/>
                      <a:tailEnd len="sm" w="sm" type="none"/>
                    </a:lnT>
                    <a:lnB cap="flat" cmpd="sng" w="9475">
                      <a:solidFill>
                        <a:srgbClr val="CCCCCC"/>
                      </a:solidFill>
                      <a:prstDash val="solid"/>
                      <a:round/>
                      <a:headEnd len="sm" w="sm" type="none"/>
                      <a:tailEnd len="sm" w="sm" type="none"/>
                    </a:lnB>
                  </a:tcPr>
                </a:tc>
              </a:tr>
              <a:tr h="386025">
                <a:tc>
                  <a:txBody>
                    <a:bodyPr/>
                    <a:lstStyle/>
                    <a:p>
                      <a:pPr indent="0" lvl="0" marL="0" rtl="0" algn="l">
                        <a:lnSpc>
                          <a:spcPct val="115000"/>
                        </a:lnSpc>
                        <a:spcBef>
                          <a:spcPts val="0"/>
                        </a:spcBef>
                        <a:spcAft>
                          <a:spcPts val="0"/>
                        </a:spcAft>
                        <a:buNone/>
                      </a:pPr>
                      <a:r>
                        <a:rPr lang="en" sz="1300"/>
                        <a:t>Lauren McCraney</a:t>
                      </a:r>
                      <a:endParaRPr sz="1300"/>
                    </a:p>
                  </a:txBody>
                  <a:tcPr marT="19050" marB="19050" marR="28575" marL="28575" anchor="b">
                    <a:lnL cap="flat" cmpd="sng" w="9475">
                      <a:solidFill>
                        <a:srgbClr val="CCCCCC"/>
                      </a:solidFill>
                      <a:prstDash val="solid"/>
                      <a:round/>
                      <a:headEnd len="sm" w="sm" type="none"/>
                      <a:tailEnd len="sm" w="sm" type="none"/>
                    </a:lnL>
                    <a:lnR cap="flat" cmpd="sng" w="9475">
                      <a:solidFill>
                        <a:srgbClr val="CCCCCC"/>
                      </a:solidFill>
                      <a:prstDash val="solid"/>
                      <a:round/>
                      <a:headEnd len="sm" w="sm" type="none"/>
                      <a:tailEnd len="sm" w="sm" type="none"/>
                    </a:lnR>
                    <a:lnT cap="flat" cmpd="sng" w="9475">
                      <a:solidFill>
                        <a:srgbClr val="CCCCCC"/>
                      </a:solidFill>
                      <a:prstDash val="solid"/>
                      <a:round/>
                      <a:headEnd len="sm" w="sm" type="none"/>
                      <a:tailEnd len="sm" w="sm" type="none"/>
                    </a:lnT>
                    <a:lnB cap="flat" cmpd="sng" w="9475">
                      <a:solidFill>
                        <a:srgbClr val="CCCCCC"/>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n" sz="1300"/>
                        <a:t>Founder, Woven Women Collective</a:t>
                      </a:r>
                      <a:endParaRPr sz="1300"/>
                    </a:p>
                  </a:txBody>
                  <a:tcPr marT="19050" marB="19050" marR="28575" marL="28575" anchor="b">
                    <a:lnL cap="flat" cmpd="sng" w="9475">
                      <a:solidFill>
                        <a:srgbClr val="CCCCCC"/>
                      </a:solidFill>
                      <a:prstDash val="solid"/>
                      <a:round/>
                      <a:headEnd len="sm" w="sm" type="none"/>
                      <a:tailEnd len="sm" w="sm" type="none"/>
                    </a:lnL>
                    <a:lnR cap="flat" cmpd="sng" w="9475">
                      <a:solidFill>
                        <a:srgbClr val="CCCCCC"/>
                      </a:solidFill>
                      <a:prstDash val="solid"/>
                      <a:round/>
                      <a:headEnd len="sm" w="sm" type="none"/>
                      <a:tailEnd len="sm" w="sm" type="none"/>
                    </a:lnR>
                    <a:lnT cap="flat" cmpd="sng" w="9475">
                      <a:solidFill>
                        <a:srgbClr val="CCCCCC"/>
                      </a:solidFill>
                      <a:prstDash val="solid"/>
                      <a:round/>
                      <a:headEnd len="sm" w="sm" type="none"/>
                      <a:tailEnd len="sm" w="sm" type="none"/>
                    </a:lnT>
                    <a:lnB cap="flat" cmpd="sng" w="947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300"/>
                        <a:t>Religious Studies/Museum Studies/Anthro</a:t>
                      </a:r>
                      <a:endParaRPr sz="1300"/>
                    </a:p>
                  </a:txBody>
                  <a:tcPr marT="19050" marB="19050" marR="28575" marL="28575" anchor="b">
                    <a:lnL cap="flat" cmpd="sng" w="9475">
                      <a:solidFill>
                        <a:srgbClr val="CCCCCC"/>
                      </a:solidFill>
                      <a:prstDash val="solid"/>
                      <a:round/>
                      <a:headEnd len="sm" w="sm" type="none"/>
                      <a:tailEnd len="sm" w="sm" type="none"/>
                    </a:lnL>
                    <a:lnR cap="flat" cmpd="sng" w="9475">
                      <a:solidFill>
                        <a:srgbClr val="CCCCCC"/>
                      </a:solidFill>
                      <a:prstDash val="solid"/>
                      <a:round/>
                      <a:headEnd len="sm" w="sm" type="none"/>
                      <a:tailEnd len="sm" w="sm" type="none"/>
                    </a:lnR>
                    <a:lnT cap="flat" cmpd="sng" w="9475">
                      <a:solidFill>
                        <a:srgbClr val="CCCCCC"/>
                      </a:solidFill>
                      <a:prstDash val="solid"/>
                      <a:round/>
                      <a:headEnd len="sm" w="sm" type="none"/>
                      <a:tailEnd len="sm" w="sm" type="none"/>
                    </a:lnT>
                    <a:lnB cap="flat" cmpd="sng" w="9475">
                      <a:solidFill>
                        <a:srgbClr val="CCCCCC"/>
                      </a:solidFill>
                      <a:prstDash val="solid"/>
                      <a:round/>
                      <a:headEnd len="sm" w="sm" type="none"/>
                      <a:tailEnd len="sm" w="sm" type="none"/>
                    </a:lnB>
                  </a:tcPr>
                </a:tc>
              </a:tr>
              <a:tr h="386025">
                <a:tc>
                  <a:txBody>
                    <a:bodyPr/>
                    <a:lstStyle/>
                    <a:p>
                      <a:pPr indent="0" lvl="0" marL="0" rtl="0" algn="l">
                        <a:lnSpc>
                          <a:spcPct val="115000"/>
                        </a:lnSpc>
                        <a:spcBef>
                          <a:spcPts val="0"/>
                        </a:spcBef>
                        <a:spcAft>
                          <a:spcPts val="0"/>
                        </a:spcAft>
                        <a:buNone/>
                      </a:pPr>
                      <a:r>
                        <a:rPr lang="en" sz="1300"/>
                        <a:t>Hannah Hethmon</a:t>
                      </a:r>
                      <a:endParaRPr sz="1300"/>
                    </a:p>
                  </a:txBody>
                  <a:tcPr marT="19050" marB="19050" marR="28575" marL="28575" anchor="b">
                    <a:lnL cap="flat" cmpd="sng" w="9475">
                      <a:solidFill>
                        <a:srgbClr val="CCCCCC"/>
                      </a:solidFill>
                      <a:prstDash val="solid"/>
                      <a:round/>
                      <a:headEnd len="sm" w="sm" type="none"/>
                      <a:tailEnd len="sm" w="sm" type="none"/>
                    </a:lnL>
                    <a:lnR cap="flat" cmpd="sng" w="9475">
                      <a:solidFill>
                        <a:srgbClr val="CCCCCC"/>
                      </a:solidFill>
                      <a:prstDash val="solid"/>
                      <a:round/>
                      <a:headEnd len="sm" w="sm" type="none"/>
                      <a:tailEnd len="sm" w="sm" type="none"/>
                    </a:lnR>
                    <a:lnT cap="flat" cmpd="sng" w="9475">
                      <a:solidFill>
                        <a:srgbClr val="CCCCCC"/>
                      </a:solidFill>
                      <a:prstDash val="solid"/>
                      <a:round/>
                      <a:headEnd len="sm" w="sm" type="none"/>
                      <a:tailEnd len="sm" w="sm" type="none"/>
                    </a:lnT>
                    <a:lnB cap="flat" cmpd="sng" w="9475">
                      <a:solidFill>
                        <a:srgbClr val="CCCCCC"/>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n" sz="1300"/>
                        <a:t>Podcast Producer for Museums/Cultural Orgs.</a:t>
                      </a:r>
                      <a:endParaRPr sz="1300"/>
                    </a:p>
                  </a:txBody>
                  <a:tcPr marT="19050" marB="19050" marR="28575" marL="28575" anchor="b">
                    <a:lnL cap="flat" cmpd="sng" w="9475">
                      <a:solidFill>
                        <a:srgbClr val="CCCCCC"/>
                      </a:solidFill>
                      <a:prstDash val="solid"/>
                      <a:round/>
                      <a:headEnd len="sm" w="sm" type="none"/>
                      <a:tailEnd len="sm" w="sm" type="none"/>
                    </a:lnL>
                    <a:lnR cap="flat" cmpd="sng" w="9475">
                      <a:solidFill>
                        <a:srgbClr val="CCCCCC"/>
                      </a:solidFill>
                      <a:prstDash val="solid"/>
                      <a:round/>
                      <a:headEnd len="sm" w="sm" type="none"/>
                      <a:tailEnd len="sm" w="sm" type="none"/>
                    </a:lnR>
                    <a:lnT cap="flat" cmpd="sng" w="9475">
                      <a:solidFill>
                        <a:srgbClr val="CCCCCC"/>
                      </a:solidFill>
                      <a:prstDash val="solid"/>
                      <a:round/>
                      <a:headEnd len="sm" w="sm" type="none"/>
                      <a:tailEnd len="sm" w="sm" type="none"/>
                    </a:lnT>
                    <a:lnB cap="flat" cmpd="sng" w="947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300"/>
                        <a:t>English</a:t>
                      </a:r>
                      <a:endParaRPr sz="1300"/>
                    </a:p>
                  </a:txBody>
                  <a:tcPr marT="19050" marB="19050" marR="28575" marL="28575" anchor="b">
                    <a:lnL cap="flat" cmpd="sng" w="9475">
                      <a:solidFill>
                        <a:srgbClr val="CCCCCC"/>
                      </a:solidFill>
                      <a:prstDash val="solid"/>
                      <a:round/>
                      <a:headEnd len="sm" w="sm" type="none"/>
                      <a:tailEnd len="sm" w="sm" type="none"/>
                    </a:lnL>
                    <a:lnR cap="flat" cmpd="sng" w="9475">
                      <a:solidFill>
                        <a:srgbClr val="CCCCCC"/>
                      </a:solidFill>
                      <a:prstDash val="solid"/>
                      <a:round/>
                      <a:headEnd len="sm" w="sm" type="none"/>
                      <a:tailEnd len="sm" w="sm" type="none"/>
                    </a:lnR>
                    <a:lnT cap="flat" cmpd="sng" w="9475">
                      <a:solidFill>
                        <a:srgbClr val="CCCCCC"/>
                      </a:solidFill>
                      <a:prstDash val="solid"/>
                      <a:round/>
                      <a:headEnd len="sm" w="sm" type="none"/>
                      <a:tailEnd len="sm" w="sm" type="none"/>
                    </a:lnT>
                    <a:lnB cap="flat" cmpd="sng" w="9475">
                      <a:solidFill>
                        <a:srgbClr val="CCCCCC"/>
                      </a:solidFill>
                      <a:prstDash val="solid"/>
                      <a:round/>
                      <a:headEnd len="sm" w="sm" type="none"/>
                      <a:tailEnd len="sm" w="sm" type="none"/>
                    </a:lnB>
                  </a:tcPr>
                </a:tc>
              </a:tr>
              <a:tr h="386025">
                <a:tc>
                  <a:txBody>
                    <a:bodyPr/>
                    <a:lstStyle/>
                    <a:p>
                      <a:pPr indent="0" lvl="0" marL="0" rtl="0" algn="l">
                        <a:lnSpc>
                          <a:spcPct val="115000"/>
                        </a:lnSpc>
                        <a:spcBef>
                          <a:spcPts val="0"/>
                        </a:spcBef>
                        <a:spcAft>
                          <a:spcPts val="0"/>
                        </a:spcAft>
                        <a:buNone/>
                      </a:pPr>
                      <a:r>
                        <a:rPr lang="en" sz="1300"/>
                        <a:t>Brandon Williams</a:t>
                      </a:r>
                      <a:endParaRPr sz="1300"/>
                    </a:p>
                  </a:txBody>
                  <a:tcPr marT="19050" marB="19050" marR="28575" marL="28575" anchor="b">
                    <a:lnL cap="flat" cmpd="sng" w="9475">
                      <a:solidFill>
                        <a:srgbClr val="CCCCCC"/>
                      </a:solidFill>
                      <a:prstDash val="solid"/>
                      <a:round/>
                      <a:headEnd len="sm" w="sm" type="none"/>
                      <a:tailEnd len="sm" w="sm" type="none"/>
                    </a:lnL>
                    <a:lnR cap="flat" cmpd="sng" w="9475">
                      <a:solidFill>
                        <a:srgbClr val="CCCCCC"/>
                      </a:solidFill>
                      <a:prstDash val="solid"/>
                      <a:round/>
                      <a:headEnd len="sm" w="sm" type="none"/>
                      <a:tailEnd len="sm" w="sm" type="none"/>
                    </a:lnR>
                    <a:lnT cap="flat" cmpd="sng" w="9475">
                      <a:solidFill>
                        <a:srgbClr val="CCCCCC"/>
                      </a:solidFill>
                      <a:prstDash val="solid"/>
                      <a:round/>
                      <a:headEnd len="sm" w="sm" type="none"/>
                      <a:tailEnd len="sm" w="sm" type="none"/>
                    </a:lnT>
                    <a:lnB cap="flat" cmpd="sng" w="947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300"/>
                        <a:t>Philanthropic Consultant/Community Development</a:t>
                      </a:r>
                      <a:endParaRPr sz="1300"/>
                    </a:p>
                  </a:txBody>
                  <a:tcPr marT="19050" marB="19050" marR="28575" marL="28575" anchor="b">
                    <a:lnL cap="flat" cmpd="sng" w="9475">
                      <a:solidFill>
                        <a:srgbClr val="CCCCCC"/>
                      </a:solidFill>
                      <a:prstDash val="solid"/>
                      <a:round/>
                      <a:headEnd len="sm" w="sm" type="none"/>
                      <a:tailEnd len="sm" w="sm" type="none"/>
                    </a:lnL>
                    <a:lnR cap="flat" cmpd="sng" w="9475">
                      <a:solidFill>
                        <a:srgbClr val="CCCCCC"/>
                      </a:solidFill>
                      <a:prstDash val="solid"/>
                      <a:round/>
                      <a:headEnd len="sm" w="sm" type="none"/>
                      <a:tailEnd len="sm" w="sm" type="none"/>
                    </a:lnR>
                    <a:lnT cap="flat" cmpd="sng" w="9475">
                      <a:solidFill>
                        <a:srgbClr val="CCCCCC"/>
                      </a:solidFill>
                      <a:prstDash val="solid"/>
                      <a:round/>
                      <a:headEnd len="sm" w="sm" type="none"/>
                      <a:tailEnd len="sm" w="sm" type="none"/>
                    </a:lnT>
                    <a:lnB cap="flat" cmpd="sng" w="947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300"/>
                        <a:t>African American Studies</a:t>
                      </a:r>
                      <a:endParaRPr sz="1300"/>
                    </a:p>
                  </a:txBody>
                  <a:tcPr marT="19050" marB="19050" marR="28575" marL="28575" anchor="b">
                    <a:lnL cap="flat" cmpd="sng" w="9475">
                      <a:solidFill>
                        <a:srgbClr val="CCCCCC"/>
                      </a:solidFill>
                      <a:prstDash val="solid"/>
                      <a:round/>
                      <a:headEnd len="sm" w="sm" type="none"/>
                      <a:tailEnd len="sm" w="sm" type="none"/>
                    </a:lnL>
                    <a:lnR cap="flat" cmpd="sng" w="9475">
                      <a:solidFill>
                        <a:srgbClr val="CCCCCC"/>
                      </a:solidFill>
                      <a:prstDash val="solid"/>
                      <a:round/>
                      <a:headEnd len="sm" w="sm" type="none"/>
                      <a:tailEnd len="sm" w="sm" type="none"/>
                    </a:lnR>
                    <a:lnT cap="flat" cmpd="sng" w="9475">
                      <a:solidFill>
                        <a:srgbClr val="CCCCCC"/>
                      </a:solidFill>
                      <a:prstDash val="solid"/>
                      <a:round/>
                      <a:headEnd len="sm" w="sm" type="none"/>
                      <a:tailEnd len="sm" w="sm" type="none"/>
                    </a:lnT>
                    <a:lnB cap="flat" cmpd="sng" w="9475">
                      <a:solidFill>
                        <a:srgbClr val="CCCCCC"/>
                      </a:solidFill>
                      <a:prstDash val="solid"/>
                      <a:round/>
                      <a:headEnd len="sm" w="sm" type="none"/>
                      <a:tailEnd len="sm" w="sm" type="none"/>
                    </a:lnB>
                  </a:tcPr>
                </a:tc>
              </a:tr>
              <a:tr h="386025">
                <a:tc>
                  <a:txBody>
                    <a:bodyPr/>
                    <a:lstStyle/>
                    <a:p>
                      <a:pPr indent="0" lvl="0" marL="0" rtl="0" algn="l">
                        <a:lnSpc>
                          <a:spcPct val="115000"/>
                        </a:lnSpc>
                        <a:spcBef>
                          <a:spcPts val="0"/>
                        </a:spcBef>
                        <a:spcAft>
                          <a:spcPts val="0"/>
                        </a:spcAft>
                        <a:buNone/>
                      </a:pPr>
                      <a:r>
                        <a:rPr lang="en" sz="1300"/>
                        <a:t>Walter Cabal</a:t>
                      </a:r>
                      <a:endParaRPr sz="1300"/>
                    </a:p>
                  </a:txBody>
                  <a:tcPr marT="19050" marB="19050" marR="28575" marL="28575" anchor="b">
                    <a:lnL cap="flat" cmpd="sng" w="9475">
                      <a:solidFill>
                        <a:srgbClr val="CCCCCC"/>
                      </a:solidFill>
                      <a:prstDash val="solid"/>
                      <a:round/>
                      <a:headEnd len="sm" w="sm" type="none"/>
                      <a:tailEnd len="sm" w="sm" type="none"/>
                    </a:lnL>
                    <a:lnR cap="flat" cmpd="sng" w="9475">
                      <a:solidFill>
                        <a:srgbClr val="CCCCCC"/>
                      </a:solidFill>
                      <a:prstDash val="solid"/>
                      <a:round/>
                      <a:headEnd len="sm" w="sm" type="none"/>
                      <a:tailEnd len="sm" w="sm" type="none"/>
                    </a:lnR>
                    <a:lnT cap="flat" cmpd="sng" w="9475">
                      <a:solidFill>
                        <a:srgbClr val="CCCCCC"/>
                      </a:solidFill>
                      <a:prstDash val="solid"/>
                      <a:round/>
                      <a:headEnd len="sm" w="sm" type="none"/>
                      <a:tailEnd len="sm" w="sm" type="none"/>
                    </a:lnT>
                    <a:lnB cap="flat" cmpd="sng" w="947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300"/>
                        <a:t>Values-Driven Designer/Maker/Writer</a:t>
                      </a:r>
                      <a:endParaRPr sz="1300"/>
                    </a:p>
                  </a:txBody>
                  <a:tcPr marT="19050" marB="19050" marR="28575" marL="28575" anchor="b">
                    <a:lnL cap="flat" cmpd="sng" w="9475">
                      <a:solidFill>
                        <a:srgbClr val="CCCCCC"/>
                      </a:solidFill>
                      <a:prstDash val="solid"/>
                      <a:round/>
                      <a:headEnd len="sm" w="sm" type="none"/>
                      <a:tailEnd len="sm" w="sm" type="none"/>
                    </a:lnL>
                    <a:lnR cap="flat" cmpd="sng" w="9475">
                      <a:solidFill>
                        <a:srgbClr val="CCCCCC"/>
                      </a:solidFill>
                      <a:prstDash val="solid"/>
                      <a:round/>
                      <a:headEnd len="sm" w="sm" type="none"/>
                      <a:tailEnd len="sm" w="sm" type="none"/>
                    </a:lnR>
                    <a:lnT cap="flat" cmpd="sng" w="9475">
                      <a:solidFill>
                        <a:srgbClr val="CCCCCC"/>
                      </a:solidFill>
                      <a:prstDash val="solid"/>
                      <a:round/>
                      <a:headEnd len="sm" w="sm" type="none"/>
                      <a:tailEnd len="sm" w="sm" type="none"/>
                    </a:lnT>
                    <a:lnB cap="flat" cmpd="sng" w="947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300"/>
                        <a:t>Philosophy</a:t>
                      </a:r>
                      <a:endParaRPr sz="1300"/>
                    </a:p>
                  </a:txBody>
                  <a:tcPr marT="19050" marB="19050" marR="28575" marL="28575" anchor="b">
                    <a:lnL cap="flat" cmpd="sng" w="9475">
                      <a:solidFill>
                        <a:srgbClr val="CCCCCC"/>
                      </a:solidFill>
                      <a:prstDash val="solid"/>
                      <a:round/>
                      <a:headEnd len="sm" w="sm" type="none"/>
                      <a:tailEnd len="sm" w="sm" type="none"/>
                    </a:lnL>
                    <a:lnR cap="flat" cmpd="sng" w="9475">
                      <a:solidFill>
                        <a:srgbClr val="CCCCCC"/>
                      </a:solidFill>
                      <a:prstDash val="solid"/>
                      <a:round/>
                      <a:headEnd len="sm" w="sm" type="none"/>
                      <a:tailEnd len="sm" w="sm" type="none"/>
                    </a:lnR>
                    <a:lnT cap="flat" cmpd="sng" w="9475">
                      <a:solidFill>
                        <a:srgbClr val="CCCCCC"/>
                      </a:solidFill>
                      <a:prstDash val="solid"/>
                      <a:round/>
                      <a:headEnd len="sm" w="sm" type="none"/>
                      <a:tailEnd len="sm" w="sm" type="none"/>
                    </a:lnT>
                    <a:lnB cap="flat" cmpd="sng" w="9475">
                      <a:solidFill>
                        <a:srgbClr val="CCCCCC"/>
                      </a:solidFill>
                      <a:prstDash val="solid"/>
                      <a:round/>
                      <a:headEnd len="sm" w="sm" type="none"/>
                      <a:tailEnd len="sm" w="sm" type="none"/>
                    </a:lnB>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9"/>
          <p:cNvSpPr txBox="1"/>
          <p:nvPr>
            <p:ph type="title"/>
          </p:nvPr>
        </p:nvSpPr>
        <p:spPr>
          <a:xfrm>
            <a:off x="0" y="311800"/>
            <a:ext cx="9144000" cy="487500"/>
          </a:xfrm>
          <a:prstGeom prst="rect">
            <a:avLst/>
          </a:prstGeom>
          <a:solidFill>
            <a:srgbClr val="675B6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chemeClr val="lt1"/>
                </a:solidFill>
              </a:rPr>
              <a:t>Valued Skills</a:t>
            </a:r>
            <a:endParaRPr sz="2200">
              <a:solidFill>
                <a:schemeClr val="lt1"/>
              </a:solidFill>
            </a:endParaRPr>
          </a:p>
        </p:txBody>
      </p:sp>
      <p:sp>
        <p:nvSpPr>
          <p:cNvPr id="98" name="Google Shape;98;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99" name="Google Shape;99;p19"/>
          <p:cNvPicPr preferRelativeResize="0"/>
          <p:nvPr/>
        </p:nvPicPr>
        <p:blipFill>
          <a:blip r:embed="rId3">
            <a:alphaModFix/>
          </a:blip>
          <a:stretch>
            <a:fillRect/>
          </a:stretch>
        </p:blipFill>
        <p:spPr>
          <a:xfrm>
            <a:off x="1670775" y="836725"/>
            <a:ext cx="5802450" cy="38362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05" name="Google Shape;105;p20"/>
          <p:cNvPicPr preferRelativeResize="0"/>
          <p:nvPr/>
        </p:nvPicPr>
        <p:blipFill>
          <a:blip r:embed="rId3">
            <a:alphaModFix/>
          </a:blip>
          <a:stretch>
            <a:fillRect/>
          </a:stretch>
        </p:blipFill>
        <p:spPr>
          <a:xfrm>
            <a:off x="2624138" y="206525"/>
            <a:ext cx="3895725" cy="2790825"/>
          </a:xfrm>
          <a:prstGeom prst="rect">
            <a:avLst/>
          </a:prstGeom>
          <a:noFill/>
          <a:ln>
            <a:noFill/>
          </a:ln>
        </p:spPr>
      </p:pic>
      <p:sp>
        <p:nvSpPr>
          <p:cNvPr id="106" name="Google Shape;106;p20"/>
          <p:cNvSpPr txBox="1"/>
          <p:nvPr/>
        </p:nvSpPr>
        <p:spPr>
          <a:xfrm>
            <a:off x="1477300" y="3124775"/>
            <a:ext cx="6102600" cy="1307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
                <a:solidFill>
                  <a:schemeClr val="dk1"/>
                </a:solidFill>
              </a:rPr>
              <a:t>For most, career success depends not on their mastery of the specific content they studied in college but rather on their capacity to acquire new knowledge and skills on the job.</a:t>
            </a:r>
            <a:r>
              <a:rPr lang="en">
                <a:solidFill>
                  <a:schemeClr val="dk1"/>
                </a:solidFill>
              </a:rPr>
              <a:t> Studies show that humanities majors excel at this. Why? Because the skills honed in the humanities and humanistic social sciences are more broadly adaptable than those from a technical education. </a:t>
            </a:r>
            <a:endParaRPr>
              <a:solidFill>
                <a:schemeClr val="dk1"/>
              </a:solidFill>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1"/>
          <p:cNvSpPr txBox="1"/>
          <p:nvPr>
            <p:ph type="title"/>
          </p:nvPr>
        </p:nvSpPr>
        <p:spPr>
          <a:xfrm>
            <a:off x="0" y="311800"/>
            <a:ext cx="9144000" cy="487500"/>
          </a:xfrm>
          <a:prstGeom prst="rect">
            <a:avLst/>
          </a:prstGeom>
          <a:solidFill>
            <a:srgbClr val="675B6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chemeClr val="lt1"/>
                </a:solidFill>
              </a:rPr>
              <a:t>Future of Work: Human Skills</a:t>
            </a:r>
            <a:endParaRPr sz="2200">
              <a:solidFill>
                <a:schemeClr val="lt1"/>
              </a:solidFill>
            </a:endParaRPr>
          </a:p>
        </p:txBody>
      </p:sp>
      <p:sp>
        <p:nvSpPr>
          <p:cNvPr id="112" name="Google Shape;112;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13" name="Google Shape;113;p21"/>
          <p:cNvPicPr preferRelativeResize="0"/>
          <p:nvPr/>
        </p:nvPicPr>
        <p:blipFill>
          <a:blip r:embed="rId3">
            <a:alphaModFix/>
          </a:blip>
          <a:stretch>
            <a:fillRect/>
          </a:stretch>
        </p:blipFill>
        <p:spPr>
          <a:xfrm>
            <a:off x="1699763" y="876850"/>
            <a:ext cx="5744476" cy="37557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2"/>
          <p:cNvSpPr txBox="1"/>
          <p:nvPr>
            <p:ph type="title"/>
          </p:nvPr>
        </p:nvSpPr>
        <p:spPr>
          <a:xfrm>
            <a:off x="0" y="311800"/>
            <a:ext cx="9144000" cy="487500"/>
          </a:xfrm>
          <a:prstGeom prst="rect">
            <a:avLst/>
          </a:prstGeom>
          <a:solidFill>
            <a:srgbClr val="675B6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chemeClr val="lt1"/>
                </a:solidFill>
              </a:rPr>
              <a:t>Future of Work: Human Skills</a:t>
            </a:r>
            <a:endParaRPr sz="2200">
              <a:solidFill>
                <a:schemeClr val="lt1"/>
              </a:solidFill>
            </a:endParaRPr>
          </a:p>
        </p:txBody>
      </p:sp>
      <p:sp>
        <p:nvSpPr>
          <p:cNvPr id="119" name="Google Shape;119;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20" name="Google Shape;120;p22"/>
          <p:cNvSpPr txBox="1"/>
          <p:nvPr/>
        </p:nvSpPr>
        <p:spPr>
          <a:xfrm>
            <a:off x="370650" y="1263450"/>
            <a:ext cx="4772700" cy="2616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1200"/>
              </a:spcAft>
              <a:buNone/>
            </a:pPr>
            <a:r>
              <a:rPr lang="en" sz="2000">
                <a:latin typeface="Georgia"/>
                <a:ea typeface="Georgia"/>
                <a:cs typeface="Georgia"/>
                <a:sym typeface="Georgia"/>
              </a:rPr>
              <a:t>“As automation and AI take on tasks that require thinking and judgement, it will become increasingly important to train people—perhaps through a renewed focus on the humanities—to develop their critical thinking, creativity, empathy, and reasoning.”</a:t>
            </a:r>
            <a:endParaRPr sz="2000">
              <a:latin typeface="Georgia"/>
              <a:ea typeface="Georgia"/>
              <a:cs typeface="Georgia"/>
              <a:sym typeface="Georgia"/>
            </a:endParaRPr>
          </a:p>
        </p:txBody>
      </p:sp>
      <p:pic>
        <p:nvPicPr>
          <p:cNvPr id="121" name="Google Shape;121;p22"/>
          <p:cNvPicPr preferRelativeResize="0"/>
          <p:nvPr/>
        </p:nvPicPr>
        <p:blipFill>
          <a:blip r:embed="rId3">
            <a:alphaModFix/>
          </a:blip>
          <a:stretch>
            <a:fillRect/>
          </a:stretch>
        </p:blipFill>
        <p:spPr>
          <a:xfrm>
            <a:off x="5465098" y="799300"/>
            <a:ext cx="2816614" cy="43442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