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1081" r:id="rId2"/>
    <p:sldId id="1090" r:id="rId3"/>
    <p:sldId id="272" r:id="rId4"/>
    <p:sldId id="1096" r:id="rId5"/>
    <p:sldId id="1105" r:id="rId6"/>
    <p:sldId id="1106" r:id="rId7"/>
    <p:sldId id="1087" r:id="rId8"/>
    <p:sldId id="1109" r:id="rId9"/>
    <p:sldId id="1110" r:id="rId10"/>
    <p:sldId id="1091" r:id="rId11"/>
    <p:sldId id="1103" r:id="rId12"/>
    <p:sldId id="1104" r:id="rId13"/>
    <p:sldId id="1102" r:id="rId14"/>
    <p:sldId id="1108" r:id="rId15"/>
    <p:sldId id="1107" r:id="rId16"/>
    <p:sldId id="1099" r:id="rId17"/>
    <p:sldId id="1101" r:id="rId18"/>
    <p:sldId id="1092" r:id="rId19"/>
    <p:sldId id="1089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DD3A4"/>
    <a:srgbClr val="CCE5BD"/>
    <a:srgbClr val="93D593"/>
    <a:srgbClr val="A7DDA7"/>
    <a:srgbClr val="C7D4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73" autoAdjust="0"/>
    <p:restoredTop sz="95079" autoAdjust="0"/>
  </p:normalViewPr>
  <p:slideViewPr>
    <p:cSldViewPr snapToGrid="0" snapToObjects="1">
      <p:cViewPr varScale="1">
        <p:scale>
          <a:sx n="106" d="100"/>
          <a:sy n="106" d="100"/>
        </p:scale>
        <p:origin x="95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3" d="100"/>
        <a:sy n="113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867DD1-FCEF-4C4D-AF7F-6949A14C0855}" type="datetimeFigureOut">
              <a:rPr lang="en-US" smtClean="0"/>
              <a:t>5/30/2025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ED3858-918E-F540-B994-EA0A138F03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210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ED3858-918E-F540-B994-EA0A138F03AA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7248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https://edopportunity.org/opportunity/explorer/#/split/none/districts/avg/ses/all/3.15/37.7/-94.63/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ED3858-918E-F540-B994-EA0A138F03AA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2162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ED3858-918E-F540-B994-EA0A138F03AA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92812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10469-153D-6119-C5C4-C65657A79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52EE23-1CC5-4FFB-6928-284ED8FD6A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324E90-D986-1868-B58B-16E31A5AC1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69C042-2335-30F6-7914-2886DB1928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ED3858-918E-F540-B994-EA0A138F03AA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5501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B2A1D-C29E-A247-A9B4-08D36C05B6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AC6F09-CDCC-5F40-ACD0-B900703868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45424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63EE0-54E1-A241-A6F6-3F2E63DB3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F78D37-74A7-8441-AB98-7E4DFFE7DF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ACDDDD-A7A0-8941-AF42-164A50164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F95DA-58D9-6F4A-8531-115A1DC47D4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D77716F-6015-7FC1-7102-ECA245AB23E3}"/>
              </a:ext>
            </a:extLst>
          </p:cNvPr>
          <p:cNvCxnSpPr>
            <a:cxnSpLocks/>
          </p:cNvCxnSpPr>
          <p:nvPr userDrawn="1"/>
        </p:nvCxnSpPr>
        <p:spPr>
          <a:xfrm>
            <a:off x="225724" y="809881"/>
            <a:ext cx="11740552" cy="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0812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DF817-E61A-AA41-9A65-46104181C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8AE692-554F-4643-B79E-3AD589252E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394C7A-ED1B-914A-B42F-7630D5233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F95DA-58D9-6F4A-8531-115A1DC47D4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41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7D355-F139-6240-B1A1-E99089AF8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3634E9-FF02-524A-A604-F94412502A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3143F5-EAF9-4245-BA97-98AD8AD6B3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E0D84A-4912-074E-B566-73C9D903C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F95DA-58D9-6F4A-8531-115A1DC47D4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193EC79-C25F-7D1D-476F-4D2D55FC9BC9}"/>
              </a:ext>
            </a:extLst>
          </p:cNvPr>
          <p:cNvCxnSpPr>
            <a:cxnSpLocks/>
          </p:cNvCxnSpPr>
          <p:nvPr userDrawn="1"/>
        </p:nvCxnSpPr>
        <p:spPr>
          <a:xfrm>
            <a:off x="225724" y="809881"/>
            <a:ext cx="11740552" cy="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2626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CA4D0-920E-2040-A003-C30683739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A488FA-9A03-9E4E-8630-C20495231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F95DA-58D9-6F4A-8531-115A1DC47D4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28ABB37-3C82-8115-E61A-E7112B21F464}"/>
              </a:ext>
            </a:extLst>
          </p:cNvPr>
          <p:cNvCxnSpPr>
            <a:cxnSpLocks/>
          </p:cNvCxnSpPr>
          <p:nvPr userDrawn="1"/>
        </p:nvCxnSpPr>
        <p:spPr>
          <a:xfrm>
            <a:off x="225724" y="809881"/>
            <a:ext cx="11740552" cy="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9149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F9D5A7-0AD2-2B4F-9C2C-F33DD084F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F95DA-58D9-6F4A-8531-115A1DC47D4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835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244B463-E68F-8C4C-A5B8-60D830337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724" y="0"/>
            <a:ext cx="11747740" cy="80988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9BE169-6400-FD43-A256-3966AF3F30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5724" y="988861"/>
            <a:ext cx="11747740" cy="52221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16D695-8B85-C346-83C0-3983EDC6E9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076" y="63563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ptos Display" panose="020B0004020202020204" pitchFamily="34" charset="0"/>
              </a:defRPr>
            </a:lvl1pPr>
          </a:lstStyle>
          <a:p>
            <a:fld id="{400F95DA-58D9-6F4A-8531-115A1DC47D4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E2AE2B92-393B-5BE1-26F6-4883B287C6B4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25724" y="6278560"/>
            <a:ext cx="3898900" cy="52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702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2060"/>
          </a:solidFill>
          <a:latin typeface="Aptos Display" panose="020B00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ptos Display" panose="020B00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ptos Display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ptos Display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ptos Display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ptos Display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dopportunity.org/opportunity/explorer/#/split/none/districts/avg/ses/all/9.55/40.35/-80.87/3904482,40.366,-80.627" TargetMode="Externa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mailto:sedasupport@stanford.edu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sedasupport@stanford.edu" TargetMode="External"/><Relationship Id="rId2" Type="http://schemas.openxmlformats.org/officeDocument/2006/relationships/hyperlink" Target="https://www.youtube.com/watch?v=DfZW1ixxDQ8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DEE6677-BD98-43F0-332F-E55D9BAC94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888" b="30068"/>
          <a:stretch/>
        </p:blipFill>
        <p:spPr>
          <a:xfrm>
            <a:off x="0" y="-1"/>
            <a:ext cx="12192000" cy="443135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19B0251-AF94-A03D-F0A0-A0E948733D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429919"/>
            <a:ext cx="12192000" cy="736441"/>
          </a:xfrm>
          <a:noFill/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002060"/>
                </a:solidFill>
                <a:latin typeface="Aptos Display" panose="020B0004020202020204" pitchFamily="34" charset="0"/>
              </a:rPr>
              <a:t>Data from the Educational Opportunity Project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2A34FE-9E17-8E84-600E-99D6EBF319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33" t="27460" r="3333" b="26200"/>
          <a:stretch/>
        </p:blipFill>
        <p:spPr>
          <a:xfrm>
            <a:off x="1524000" y="5228530"/>
            <a:ext cx="9144000" cy="5253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BB5253C-12B2-1A3C-D8E3-2FF45FC9C823}"/>
              </a:ext>
            </a:extLst>
          </p:cNvPr>
          <p:cNvSpPr txBox="1"/>
          <p:nvPr/>
        </p:nvSpPr>
        <p:spPr>
          <a:xfrm>
            <a:off x="8339329" y="6226191"/>
            <a:ext cx="36398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rgbClr val="002060"/>
                </a:solidFill>
                <a:latin typeface="Aptos Display" panose="020B0004020202020204" pitchFamily="34" charset="0"/>
              </a:rPr>
              <a:t>We’re measuring educational opportunity in every community in America.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4A7B34E-CA54-5054-DAEE-8FCB1DDC8FA6}"/>
              </a:ext>
            </a:extLst>
          </p:cNvPr>
          <p:cNvCxnSpPr>
            <a:cxnSpLocks/>
          </p:cNvCxnSpPr>
          <p:nvPr/>
        </p:nvCxnSpPr>
        <p:spPr>
          <a:xfrm>
            <a:off x="1752600" y="5184478"/>
            <a:ext cx="8686800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A103CBC3-91E6-954D-900E-50C3660CBA17}"/>
              </a:ext>
            </a:extLst>
          </p:cNvPr>
          <p:cNvSpPr/>
          <p:nvPr/>
        </p:nvSpPr>
        <p:spPr>
          <a:xfrm>
            <a:off x="4780368" y="6300635"/>
            <a:ext cx="2631264" cy="435885"/>
          </a:xfrm>
          <a:prstGeom prst="round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5"/>
                </a:solidFill>
                <a:latin typeface="Aptos Display" panose="020B0004020202020204" pitchFamily="34" charset="0"/>
              </a:rPr>
              <a:t>www.edopportunity.org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BAF409E-A7E4-3191-3E1F-C0BED2145F6A}"/>
              </a:ext>
            </a:extLst>
          </p:cNvPr>
          <p:cNvCxnSpPr>
            <a:cxnSpLocks/>
          </p:cNvCxnSpPr>
          <p:nvPr/>
        </p:nvCxnSpPr>
        <p:spPr>
          <a:xfrm>
            <a:off x="4780368" y="6736520"/>
            <a:ext cx="274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10881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F49EB-63F5-1361-4F43-5BE93119A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from </a:t>
            </a:r>
            <a:r>
              <a:rPr lang="en-US" dirty="0">
                <a:solidFill>
                  <a:srgbClr val="FF0000"/>
                </a:solidFill>
              </a:rPr>
              <a:t>edopportunity.org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952FA6-29E7-3A19-FDE4-08D1DD408F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  <a:p>
            <a:r>
              <a:rPr lang="en-US" sz="3200" dirty="0"/>
              <a:t>Educational Opportunity Explorer: </a:t>
            </a:r>
          </a:p>
          <a:p>
            <a:pPr lvl="1"/>
            <a:r>
              <a:rPr lang="en-US" sz="2800" dirty="0"/>
              <a:t>School and district </a:t>
            </a:r>
            <a:r>
              <a:rPr lang="en-US" sz="2800" dirty="0">
                <a:solidFill>
                  <a:srgbClr val="FF0000"/>
                </a:solidFill>
              </a:rPr>
              <a:t>test score data. 2009-19</a:t>
            </a:r>
            <a:r>
              <a:rPr lang="en-US" sz="2800" dirty="0"/>
              <a:t> (pre-pandemic)</a:t>
            </a:r>
          </a:p>
          <a:p>
            <a:endParaRPr lang="en-US" sz="3200" dirty="0"/>
          </a:p>
          <a:p>
            <a:r>
              <a:rPr lang="en-US" sz="3200" dirty="0"/>
              <a:t>Education Recovery Explorer: </a:t>
            </a:r>
          </a:p>
          <a:p>
            <a:pPr lvl="1"/>
            <a:r>
              <a:rPr lang="en-US" sz="2800" dirty="0"/>
              <a:t>District </a:t>
            </a:r>
            <a:r>
              <a:rPr lang="en-US" sz="2800" dirty="0">
                <a:solidFill>
                  <a:srgbClr val="FF0000"/>
                </a:solidFill>
              </a:rPr>
              <a:t>test score data, 2019-2024 </a:t>
            </a:r>
            <a:r>
              <a:rPr lang="en-US" sz="2800" dirty="0"/>
              <a:t>(pre-post pandemic)</a:t>
            </a:r>
            <a:endParaRPr lang="en-US" sz="2800" dirty="0">
              <a:solidFill>
                <a:srgbClr val="FF0000"/>
              </a:solidFill>
            </a:endParaRPr>
          </a:p>
          <a:p>
            <a:endParaRPr lang="en-US" sz="3200" dirty="0"/>
          </a:p>
          <a:p>
            <a:r>
              <a:rPr lang="en-US" sz="3200" dirty="0"/>
              <a:t>School and Neighborhood Segregation Explorer: </a:t>
            </a:r>
          </a:p>
          <a:p>
            <a:pPr lvl="1"/>
            <a:r>
              <a:rPr lang="en-US" sz="2800" dirty="0"/>
              <a:t>School and residential </a:t>
            </a:r>
            <a:r>
              <a:rPr lang="en-US" sz="2800" dirty="0">
                <a:solidFill>
                  <a:srgbClr val="FF0000"/>
                </a:solidFill>
              </a:rPr>
              <a:t>segregation data, 1990-2022 </a:t>
            </a:r>
          </a:p>
        </p:txBody>
      </p:sp>
    </p:spTree>
    <p:extLst>
      <p:ext uri="{BB962C8B-B14F-4D97-AF65-F5344CB8AC3E}">
        <p14:creationId xmlns:p14="http://schemas.microsoft.com/office/powerpoint/2010/main" val="3972424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C493DEA8-64F7-C44E-B11E-33E613E2A7D7}"/>
              </a:ext>
            </a:extLst>
          </p:cNvPr>
          <p:cNvSpPr txBox="1">
            <a:spLocks/>
          </p:cNvSpPr>
          <p:nvPr/>
        </p:nvSpPr>
        <p:spPr>
          <a:xfrm>
            <a:off x="838200" y="184805"/>
            <a:ext cx="10515600" cy="1505883"/>
          </a:xfrm>
          <a:prstGeom prst="ellipse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endParaRPr lang="en-US" sz="52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3E3294-BB60-8C4C-B29C-EF46BC87351F}"/>
              </a:ext>
            </a:extLst>
          </p:cNvPr>
          <p:cNvSpPr txBox="1"/>
          <p:nvPr/>
        </p:nvSpPr>
        <p:spPr>
          <a:xfrm>
            <a:off x="2233749" y="7315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3" name="AutoShape 2" descr="...">
            <a:extLst>
              <a:ext uri="{FF2B5EF4-FFF2-40B4-BE49-F238E27FC236}">
                <a16:creationId xmlns:a16="http://schemas.microsoft.com/office/drawing/2014/main" id="{8B5EDF9D-5E3C-6BAD-5E08-A4216337AD6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3813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3787DA4-D67C-564E-7AA9-34FD1DC07C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547" r="50000" b="51408"/>
          <a:stretch/>
        </p:blipFill>
        <p:spPr>
          <a:xfrm>
            <a:off x="0" y="-1"/>
            <a:ext cx="6172200" cy="36042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41C2969-38FC-A95D-D0F3-14E119661A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9800" y="0"/>
            <a:ext cx="6172200" cy="3604241"/>
          </a:xfrm>
          <a:prstGeom prst="rect">
            <a:avLst/>
          </a:prstGeom>
        </p:spPr>
      </p:pic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AA54E55E-1F6E-4E38-1065-2EF4B8A888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129" y="3750707"/>
            <a:ext cx="11747740" cy="300456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2400" b="1" u="sng" dirty="0">
                <a:latin typeface="Aptos Display" panose="020B0004020202020204" pitchFamily="34" charset="0"/>
              </a:rPr>
              <a:t>SEDA 5.0</a:t>
            </a:r>
            <a:r>
              <a:rPr lang="en-US" sz="2400" b="1" dirty="0">
                <a:latin typeface="Aptos Display" panose="020B0004020202020204" pitchFamily="34" charset="0"/>
              </a:rPr>
              <a:t> </a:t>
            </a:r>
            <a:r>
              <a:rPr lang="en-US" sz="2400" dirty="0">
                <a:latin typeface="Aptos Display" panose="020B0004020202020204" pitchFamily="34" charset="0"/>
              </a:rPr>
              <a:t>contains nationally-comparable data on </a:t>
            </a:r>
            <a:r>
              <a:rPr lang="en-US" sz="2400" b="1" dirty="0">
                <a:latin typeface="Aptos Display" panose="020B0004020202020204" pitchFamily="34" charset="0"/>
              </a:rPr>
              <a:t>average achievement</a:t>
            </a:r>
            <a:r>
              <a:rPr lang="en-US" sz="2400" dirty="0">
                <a:latin typeface="Aptos Display" panose="020B0004020202020204" pitchFamily="34" charset="0"/>
              </a:rPr>
              <a:t>, </a:t>
            </a:r>
            <a:r>
              <a:rPr lang="en-US" sz="2400" b="1" dirty="0">
                <a:latin typeface="Aptos Display" panose="020B0004020202020204" pitchFamily="34" charset="0"/>
              </a:rPr>
              <a:t>learning</a:t>
            </a:r>
            <a:r>
              <a:rPr lang="en-US" sz="2400" dirty="0">
                <a:latin typeface="Aptos Display" panose="020B0004020202020204" pitchFamily="34" charset="0"/>
              </a:rPr>
              <a:t>, and </a:t>
            </a:r>
            <a:r>
              <a:rPr lang="en-US" sz="2400" b="1" dirty="0">
                <a:latin typeface="Aptos Display" panose="020B0004020202020204" pitchFamily="34" charset="0"/>
              </a:rPr>
              <a:t>trends in achievement</a:t>
            </a:r>
            <a:endParaRPr lang="en-US" sz="2400" dirty="0">
              <a:latin typeface="Aptos Display" panose="020B0004020202020204" pitchFamily="34" charset="0"/>
            </a:endParaRP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ptos Display" panose="020B0004020202020204" pitchFamily="34" charset="0"/>
              </a:rPr>
              <a:t>11 years of data (2009-2019) 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ptos Display" panose="020B0004020202020204" pitchFamily="34" charset="0"/>
              </a:rPr>
              <a:t>70,000+ schools, 13,000 school districts, 3,000+ counties, and more!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ptos Display" panose="020B0004020202020204" pitchFamily="34" charset="0"/>
              </a:rPr>
              <a:t>Estimates by subgroup, subject, grade, &amp; year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ptos Display" panose="020B0004020202020204" pitchFamily="34" charset="0"/>
              </a:rPr>
              <a:t>Demographic and socioeconomic data from CCD, ACS, and other sources</a:t>
            </a:r>
            <a:endParaRPr lang="en-US" sz="2000" dirty="0">
              <a:highlight>
                <a:srgbClr val="FFFF00"/>
              </a:highlight>
              <a:latin typeface="Aptos Display" panose="020B00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1C4A95-777E-964F-60CC-BDE22E413184}"/>
              </a:ext>
            </a:extLst>
          </p:cNvPr>
          <p:cNvSpPr txBox="1"/>
          <p:nvPr/>
        </p:nvSpPr>
        <p:spPr>
          <a:xfrm>
            <a:off x="2828924" y="3189327"/>
            <a:ext cx="32670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2060"/>
                </a:solidFill>
                <a:latin typeface="Aptos Display" panose="020B0004020202020204" pitchFamily="34" charset="0"/>
              </a:rPr>
              <a:t>www.edopportunity.org/explorer</a:t>
            </a:r>
          </a:p>
        </p:txBody>
      </p:sp>
    </p:spTree>
    <p:extLst>
      <p:ext uri="{BB962C8B-B14F-4D97-AF65-F5344CB8AC3E}">
        <p14:creationId xmlns:p14="http://schemas.microsoft.com/office/powerpoint/2010/main" val="3815111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7BCAF-F369-68DC-3DD5-EC1D706C9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6C21E4-37F9-CFF0-552E-96FC08EE8E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7AF63A0-2828-9B36-9328-25610D9060F3}"/>
              </a:ext>
            </a:extLst>
          </p:cNvPr>
          <p:cNvGrpSpPr/>
          <p:nvPr/>
        </p:nvGrpSpPr>
        <p:grpSpPr>
          <a:xfrm>
            <a:off x="-480446" y="0"/>
            <a:ext cx="12762059" cy="6224612"/>
            <a:chOff x="-480446" y="94727"/>
            <a:chExt cx="12762059" cy="6224612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C29A7CB-8D99-0051-A212-514DB9A9B4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89614" y="94727"/>
              <a:ext cx="12371227" cy="556403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95BFE97-B143-5298-293C-832CF8D52E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480446" y="5692002"/>
              <a:ext cx="12005508" cy="627337"/>
            </a:xfrm>
            <a:prstGeom prst="rect">
              <a:avLst/>
            </a:prstGeom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CB58B04B-3362-52AA-B35D-F32E97C6C86D}"/>
              </a:ext>
            </a:extLst>
          </p:cNvPr>
          <p:cNvSpPr txBox="1"/>
          <p:nvPr/>
        </p:nvSpPr>
        <p:spPr>
          <a:xfrm>
            <a:off x="543208" y="561316"/>
            <a:ext cx="660903" cy="4275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5A6FB61-4108-8E54-41A5-6591BBC95792}"/>
              </a:ext>
            </a:extLst>
          </p:cNvPr>
          <p:cNvSpPr txBox="1"/>
          <p:nvPr/>
        </p:nvSpPr>
        <p:spPr>
          <a:xfrm>
            <a:off x="1475715" y="1013981"/>
            <a:ext cx="2444436" cy="46166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hlinkClick r:id="rId5"/>
              </a:rPr>
              <a:t>Steubenville, OH</a:t>
            </a:r>
            <a:endParaRPr lang="en-US" dirty="0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06C9586-7FCC-A4B3-4A07-A33148BE3447}"/>
              </a:ext>
            </a:extLst>
          </p:cNvPr>
          <p:cNvCxnSpPr>
            <a:cxnSpLocks/>
            <a:stCxn id="15" idx="2"/>
          </p:cNvCxnSpPr>
          <p:nvPr/>
        </p:nvCxnSpPr>
        <p:spPr>
          <a:xfrm>
            <a:off x="2697933" y="1475646"/>
            <a:ext cx="615635" cy="543277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3453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D978743F-E686-3D31-BB32-2842B2D335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251" y="0"/>
            <a:ext cx="12155130" cy="56771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954B783-4C26-E194-C29C-A217B2A925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65" y="5649022"/>
            <a:ext cx="12225061" cy="111391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29F2755-9E44-1625-C4DC-96718DA8D6F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6564" t="66167" r="8635" b="12319"/>
          <a:stretch/>
        </p:blipFill>
        <p:spPr>
          <a:xfrm>
            <a:off x="1004934" y="101620"/>
            <a:ext cx="2453489" cy="198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0149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E846F4-9F66-7CF1-BCAA-7E930B345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43D0F43C-1E79-9579-50F9-1769EA7828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251" y="0"/>
            <a:ext cx="12155130" cy="56771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A2168BE-F62E-5A82-CFC2-87551A60EB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65" y="5649022"/>
            <a:ext cx="12225061" cy="111391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F6D8542-AC8E-35A1-1B3F-40A67E6117C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6564" t="66167" r="8635" b="12319"/>
          <a:stretch/>
        </p:blipFill>
        <p:spPr>
          <a:xfrm>
            <a:off x="1004934" y="101620"/>
            <a:ext cx="2453489" cy="198022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D9C05B4-0715-4A70-AB94-8903D7C949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548" y="101620"/>
            <a:ext cx="3190875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97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E2BF3B-D5FE-4464-DBEC-FF53D33629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" y="34051"/>
            <a:ext cx="4789794" cy="22267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5821529-E38C-7908-0419-80142D4B1D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300" y="1996222"/>
            <a:ext cx="4777300" cy="1585228"/>
          </a:xfrm>
          <a:prstGeom prst="rect">
            <a:avLst/>
          </a:prstGeom>
        </p:spPr>
      </p:pic>
      <p:sp>
        <p:nvSpPr>
          <p:cNvPr id="8" name="Title 3">
            <a:extLst>
              <a:ext uri="{FF2B5EF4-FFF2-40B4-BE49-F238E27FC236}">
                <a16:creationId xmlns:a16="http://schemas.microsoft.com/office/drawing/2014/main" id="{C493DEA8-64F7-C44E-B11E-33E613E2A7D7}"/>
              </a:ext>
            </a:extLst>
          </p:cNvPr>
          <p:cNvSpPr txBox="1">
            <a:spLocks/>
          </p:cNvSpPr>
          <p:nvPr/>
        </p:nvSpPr>
        <p:spPr>
          <a:xfrm>
            <a:off x="838200" y="184805"/>
            <a:ext cx="10515600" cy="1505883"/>
          </a:xfrm>
          <a:prstGeom prst="ellipse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endParaRPr lang="en-US" sz="52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3E3294-BB60-8C4C-B29C-EF46BC87351F}"/>
              </a:ext>
            </a:extLst>
          </p:cNvPr>
          <p:cNvSpPr txBox="1"/>
          <p:nvPr/>
        </p:nvSpPr>
        <p:spPr>
          <a:xfrm>
            <a:off x="2233749" y="7315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3" name="AutoShape 2" descr="...">
            <a:extLst>
              <a:ext uri="{FF2B5EF4-FFF2-40B4-BE49-F238E27FC236}">
                <a16:creationId xmlns:a16="http://schemas.microsoft.com/office/drawing/2014/main" id="{8B5EDF9D-5E3C-6BAD-5E08-A4216337AD6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3813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4E7A34-C3A9-95F8-E643-15689B63CFEC}"/>
              </a:ext>
            </a:extLst>
          </p:cNvPr>
          <p:cNvSpPr txBox="1"/>
          <p:nvPr/>
        </p:nvSpPr>
        <p:spPr>
          <a:xfrm>
            <a:off x="2676525" y="3202543"/>
            <a:ext cx="32670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2060"/>
                </a:solidFill>
                <a:latin typeface="Aptos Display" panose="020B0004020202020204" pitchFamily="34" charset="0"/>
              </a:rPr>
              <a:t>www.edopportunity.org/recovery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652570D-BC9B-A1C9-23F6-72777A532A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0148" y="3750707"/>
            <a:ext cx="11747740" cy="2466862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2400" b="1" u="sng" dirty="0">
                <a:latin typeface="Aptos Display" panose="020B0004020202020204" pitchFamily="34" charset="0"/>
              </a:rPr>
              <a:t>SEDA 2024</a:t>
            </a:r>
            <a:r>
              <a:rPr lang="en-US" sz="2400" b="1" dirty="0">
                <a:latin typeface="Aptos Display" panose="020B0004020202020204" pitchFamily="34" charset="0"/>
              </a:rPr>
              <a:t> </a:t>
            </a:r>
            <a:r>
              <a:rPr lang="en-US" sz="2400" dirty="0">
                <a:latin typeface="Aptos Display" panose="020B0004020202020204" pitchFamily="34" charset="0"/>
              </a:rPr>
              <a:t>contains nationally comparable data on </a:t>
            </a:r>
            <a:r>
              <a:rPr lang="en-US" sz="2400" b="1" dirty="0">
                <a:latin typeface="Aptos Display" panose="020B0004020202020204" pitchFamily="34" charset="0"/>
              </a:rPr>
              <a:t>average achievement </a:t>
            </a:r>
            <a:r>
              <a:rPr lang="en-US" sz="2400" dirty="0">
                <a:latin typeface="Aptos Display" panose="020B0004020202020204" pitchFamily="34" charset="0"/>
              </a:rPr>
              <a:t>and </a:t>
            </a:r>
            <a:r>
              <a:rPr lang="en-US" sz="2400" b="1" dirty="0">
                <a:latin typeface="Aptos Display" panose="020B0004020202020204" pitchFamily="34" charset="0"/>
              </a:rPr>
              <a:t>changes in achievement </a:t>
            </a:r>
            <a:r>
              <a:rPr lang="en-US" sz="2400" dirty="0">
                <a:latin typeface="Aptos Display" panose="020B0004020202020204" pitchFamily="34" charset="0"/>
              </a:rPr>
              <a:t>from 2019 to 2024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ptos Display" panose="020B0004020202020204" pitchFamily="34" charset="0"/>
              </a:rPr>
              <a:t>6 years of data (2019, 2022</a:t>
            </a:r>
            <a:r>
              <a:rPr lang="en-US" sz="2000" dirty="0"/>
              <a:t>-2024</a:t>
            </a:r>
            <a:r>
              <a:rPr lang="en-US" sz="2000" dirty="0">
                <a:latin typeface="Aptos Display" panose="020B0004020202020204" pitchFamily="34" charset="0"/>
              </a:rPr>
              <a:t>) 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ptos Display" panose="020B0004020202020204" pitchFamily="34" charset="0"/>
              </a:rPr>
              <a:t>8,000+ school districts (data from 43 states)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ptos Display" panose="020B0004020202020204" pitchFamily="34" charset="0"/>
              </a:rPr>
              <a:t>Estimates available by subject &amp; year (and subgroup in most states) 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ptos Display" panose="020B0004020202020204" pitchFamily="34" charset="0"/>
              </a:rPr>
              <a:t>Demographic data from CCD</a:t>
            </a:r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E13E45-6636-3503-60DE-4A6DFE7871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6110" y="574675"/>
            <a:ext cx="6415889" cy="3004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107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9108D-66BE-BFDF-B150-76993F14F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C54C95-A8D8-EC6E-ECD4-82254B5A08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D6EFB9D-4FD7-E3E4-2681-E1B8E49053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5432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7452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3B4A2-5D43-6EC9-B950-CFABE036A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2B1AF3-2B22-A6EF-1C07-9534FE6C46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1A847B-B2D2-058F-33C6-54A5FAB3B8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417"/>
            <a:ext cx="12192000" cy="6777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6428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6A088-B577-AB2D-CEA7-D0F9E815E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3BE68F6-04BE-8E80-3AB9-26297D3DE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047"/>
            <a:ext cx="4763293" cy="221439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BA5FAC7-AA01-D052-575D-E5F2533705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3652" y="1412933"/>
            <a:ext cx="4378553" cy="2189277"/>
          </a:xfrm>
          <a:prstGeom prst="rect">
            <a:avLst/>
          </a:prstGeom>
        </p:spPr>
      </p:pic>
      <p:sp>
        <p:nvSpPr>
          <p:cNvPr id="8" name="Title 3">
            <a:extLst>
              <a:ext uri="{FF2B5EF4-FFF2-40B4-BE49-F238E27FC236}">
                <a16:creationId xmlns:a16="http://schemas.microsoft.com/office/drawing/2014/main" id="{DB9D0E9C-1E5A-CCAB-ECB1-C95BA5B07943}"/>
              </a:ext>
            </a:extLst>
          </p:cNvPr>
          <p:cNvSpPr txBox="1">
            <a:spLocks/>
          </p:cNvSpPr>
          <p:nvPr/>
        </p:nvSpPr>
        <p:spPr>
          <a:xfrm>
            <a:off x="838200" y="184805"/>
            <a:ext cx="10515600" cy="1505883"/>
          </a:xfrm>
          <a:prstGeom prst="ellipse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endParaRPr lang="en-US" sz="52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80FCB5-B704-BCD5-4A72-1231D21A68D5}"/>
              </a:ext>
            </a:extLst>
          </p:cNvPr>
          <p:cNvSpPr txBox="1"/>
          <p:nvPr/>
        </p:nvSpPr>
        <p:spPr>
          <a:xfrm>
            <a:off x="2233749" y="7315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3" name="AutoShape 2" descr="...">
            <a:extLst>
              <a:ext uri="{FF2B5EF4-FFF2-40B4-BE49-F238E27FC236}">
                <a16:creationId xmlns:a16="http://schemas.microsoft.com/office/drawing/2014/main" id="{5CB693CB-F412-6563-A36C-B1A48F0635F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3813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FA2107-5D75-B280-1B45-65F02E4D941A}"/>
              </a:ext>
            </a:extLst>
          </p:cNvPr>
          <p:cNvSpPr txBox="1"/>
          <p:nvPr/>
        </p:nvSpPr>
        <p:spPr>
          <a:xfrm>
            <a:off x="2625505" y="3231046"/>
            <a:ext cx="34704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2060"/>
                </a:solidFill>
                <a:latin typeface="Aptos Display" panose="020B0004020202020204" pitchFamily="34" charset="0"/>
              </a:rPr>
              <a:t>www.edopportunity.org/segregation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103FEFAE-716D-182F-FE7C-2D89AD5AA0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0148" y="3750707"/>
            <a:ext cx="11747740" cy="2466862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2400" b="1" u="sng" dirty="0"/>
              <a:t>Segregation Tracking Project</a:t>
            </a:r>
            <a:r>
              <a:rPr lang="en-US" sz="2400" b="1" dirty="0">
                <a:latin typeface="Aptos Display" panose="020B0004020202020204" pitchFamily="34" charset="0"/>
              </a:rPr>
              <a:t> </a:t>
            </a:r>
            <a:r>
              <a:rPr lang="en-US" sz="2400" dirty="0">
                <a:latin typeface="Aptos Display" panose="020B0004020202020204" pitchFamily="34" charset="0"/>
              </a:rPr>
              <a:t>contains data on school and residential segregation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ptos Display" panose="020B0004020202020204" pitchFamily="34" charset="0"/>
              </a:rPr>
              <a:t>3+ decades (1990-2022)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ptos Display" panose="020B0004020202020204" pitchFamily="34" charset="0"/>
              </a:rPr>
              <a:t>By school district, county, metropolitan area, and state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Racial and economic composition and segregation </a:t>
            </a:r>
            <a:endParaRPr lang="en-US" sz="2000" dirty="0">
              <a:latin typeface="Aptos Display" panose="020B00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09E350-0E3E-BC39-5717-4AACC6A301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8879" y="747885"/>
            <a:ext cx="6096001" cy="285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7985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E5AE8-1DDB-CFBF-A17E-891132DA1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28D6B5-586B-94E0-FFD6-77DCB8EF89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E99EEB-C5EC-141E-56E0-19D9D36ECC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0"/>
            <a:ext cx="12192000" cy="6845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1298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9AC40-3DEE-D60F-AC21-DE7631574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070E6D-FCFB-CF5D-6C8D-4C42DDDE02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404C44-DCFF-85B7-1DEE-22B844185F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583"/>
            <a:ext cx="12192000" cy="6845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5530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B3F6A-41A3-319D-CB0E-22A15DC00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Minneapolis School District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B2C311-0FEB-0692-D408-124E5442E4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School segregation is rising while residential segregation is stable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B951B0-AABC-6EDE-5CBC-73FC8CD133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536" y="1379722"/>
            <a:ext cx="5802018" cy="47262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01969D2-643C-280E-EA42-E449D3D5ED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6698" y="1387882"/>
            <a:ext cx="5966766" cy="482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9231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8A9CF0-0231-67FD-DF2A-BFE38A7A9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7CB29-0FE7-94E8-E2A1-0BE81FF01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3C98D2C-7522-3753-0C4E-08806F7786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362" y="0"/>
            <a:ext cx="9834112" cy="6858000"/>
          </a:xfrm>
        </p:spPr>
      </p:pic>
    </p:spTree>
    <p:extLst>
      <p:ext uri="{BB962C8B-B14F-4D97-AF65-F5344CB8AC3E}">
        <p14:creationId xmlns:p14="http://schemas.microsoft.com/office/powerpoint/2010/main" val="17741794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65560-C8C6-3F35-A578-048FD7168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21796EE-2712-C92D-5BE7-D8E55AF273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362" y="0"/>
            <a:ext cx="9834112" cy="6858000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F0DBDE7-BB80-40AD-ADD4-75B0362A87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8653" y="0"/>
            <a:ext cx="3953347" cy="6778862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129FAEC8-07C9-B819-52D7-93775432AFCE}"/>
              </a:ext>
            </a:extLst>
          </p:cNvPr>
          <p:cNvSpPr/>
          <p:nvPr/>
        </p:nvSpPr>
        <p:spPr>
          <a:xfrm>
            <a:off x="8012317" y="950614"/>
            <a:ext cx="4463358" cy="159341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8262176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86F99-D172-57F9-9831-C1945890B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Data/website features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16615B-EC32-8904-0CF5-4C85595B10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Data are harmonized over time and place (especially important for comparing test scores)</a:t>
            </a:r>
          </a:p>
          <a:p>
            <a:r>
              <a:rPr lang="en-US" dirty="0"/>
              <a:t>Search for any place (school/district/county/metropolitan area/state).</a:t>
            </a:r>
          </a:p>
          <a:p>
            <a:r>
              <a:rPr lang="en-US" dirty="0"/>
              <a:t>Downloadable customized pdf reports for each district.</a:t>
            </a:r>
          </a:p>
          <a:p>
            <a:r>
              <a:rPr lang="en-US" dirty="0"/>
              <a:t>Compare educational outcomes to those in similar places.</a:t>
            </a:r>
          </a:p>
          <a:p>
            <a:r>
              <a:rPr lang="en-US" dirty="0"/>
              <a:t>HTML code to embed interactive view of website in your outlet’s website.</a:t>
            </a:r>
          </a:p>
          <a:p>
            <a:r>
              <a:rPr lang="en-US" dirty="0"/>
              <a:t>All data downloadable in Excel format.</a:t>
            </a:r>
          </a:p>
          <a:p>
            <a:r>
              <a:rPr lang="en-US" dirty="0"/>
              <a:t>Email </a:t>
            </a:r>
            <a:r>
              <a:rPr lang="en-US" dirty="0">
                <a:hlinkClick r:id="rId2"/>
              </a:rPr>
              <a:t>sedasupport@stanford.edu</a:t>
            </a:r>
            <a:r>
              <a:rPr lang="en-US" dirty="0"/>
              <a:t> to get help from our team.  </a:t>
            </a:r>
          </a:p>
          <a:p>
            <a:r>
              <a:rPr lang="en-US" dirty="0"/>
              <a:t>Repository of select research papers (ours and others) based on these data.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7962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C1448-B250-D97F-CC4F-5B0211E25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data coming later this summer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85EC22-F3DB-09A5-4777-44C5380C9E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Updated segregation data (through 2023-24 school year)</a:t>
            </a:r>
          </a:p>
          <a:p>
            <a:r>
              <a:rPr lang="en-US" dirty="0"/>
              <a:t>New estimates of the rate of improvement of each school district in the country, 2009-2019</a:t>
            </a:r>
          </a:p>
          <a:p>
            <a:pPr lvl="1"/>
            <a:r>
              <a:rPr lang="en-US" dirty="0"/>
              <a:t>Improvement here is not improvement in test scores, but improvement in the average learning rate</a:t>
            </a:r>
          </a:p>
        </p:txBody>
      </p:sp>
    </p:spTree>
    <p:extLst>
      <p:ext uri="{BB962C8B-B14F-4D97-AF65-F5344CB8AC3E}">
        <p14:creationId xmlns:p14="http://schemas.microsoft.com/office/powerpoint/2010/main" val="9558741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51F62-0B93-9EA1-1F97-981104A3A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good education data 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3E2211-F0E0-FB64-144D-4CFC03DB94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" indent="-285750">
              <a:lnSpc>
                <a:spcPct val="150000"/>
              </a:lnSpc>
              <a:spcBef>
                <a:spcPts val="0"/>
              </a:spcBef>
            </a:pPr>
            <a:r>
              <a:rPr lang="en-US" dirty="0">
                <a:effectLst/>
                <a:ea typeface="Aptos" panose="020B0004020202020204" pitchFamily="34" charset="0"/>
                <a:cs typeface="Aptos" panose="020B0004020202020204" pitchFamily="34" charset="0"/>
              </a:rPr>
              <a:t>Urban Institute Data Portal</a:t>
            </a:r>
          </a:p>
          <a:p>
            <a:pPr marL="57150" indent="-285750">
              <a:lnSpc>
                <a:spcPct val="150000"/>
              </a:lnSpc>
              <a:spcBef>
                <a:spcPts val="0"/>
              </a:spcBef>
            </a:pPr>
            <a:r>
              <a:rPr lang="en-US" dirty="0">
                <a:effectLst/>
                <a:ea typeface="Aptos" panose="020B0004020202020204" pitchFamily="34" charset="0"/>
                <a:cs typeface="Aptos" panose="020B0004020202020204" pitchFamily="34" charset="0"/>
              </a:rPr>
              <a:t>Zelma</a:t>
            </a:r>
          </a:p>
          <a:p>
            <a:pPr marL="57150" indent="-285750">
              <a:lnSpc>
                <a:spcPct val="150000"/>
              </a:lnSpc>
              <a:spcBef>
                <a:spcPts val="0"/>
              </a:spcBef>
            </a:pPr>
            <a:r>
              <a:rPr lang="en-US" dirty="0">
                <a:effectLst/>
                <a:ea typeface="Aptos" panose="020B0004020202020204" pitchFamily="34" charset="0"/>
                <a:cs typeface="Aptos" panose="020B0004020202020204" pitchFamily="34" charset="0"/>
              </a:rPr>
              <a:t>Education Recovery Scorecard</a:t>
            </a:r>
          </a:p>
          <a:p>
            <a:pPr marL="57150" indent="-285750">
              <a:lnSpc>
                <a:spcPct val="150000"/>
              </a:lnSpc>
              <a:spcBef>
                <a:spcPts val="0"/>
              </a:spcBef>
            </a:pPr>
            <a:r>
              <a:rPr lang="en-US" dirty="0">
                <a:effectLst/>
                <a:ea typeface="Aptos" panose="020B0004020202020204" pitchFamily="34" charset="0"/>
                <a:cs typeface="Aptos" panose="020B0004020202020204" pitchFamily="34" charset="0"/>
              </a:rPr>
              <a:t>EDGE</a:t>
            </a:r>
          </a:p>
          <a:p>
            <a:pPr marL="57150" indent="-285750">
              <a:lnSpc>
                <a:spcPct val="150000"/>
              </a:lnSpc>
              <a:spcBef>
                <a:spcPts val="0"/>
              </a:spcBef>
            </a:pPr>
            <a:r>
              <a:rPr lang="en-US" dirty="0">
                <a:effectLst/>
                <a:ea typeface="Aptos" panose="020B0004020202020204" pitchFamily="34" charset="0"/>
                <a:cs typeface="Aptos" panose="020B0004020202020204" pitchFamily="34" charset="0"/>
              </a:rPr>
              <a:t>Opportunity Atlas</a:t>
            </a:r>
          </a:p>
          <a:p>
            <a:pPr marL="57150" indent="-285750">
              <a:lnSpc>
                <a:spcPct val="150000"/>
              </a:lnSpc>
              <a:spcBef>
                <a:spcPts val="0"/>
              </a:spcBef>
            </a:pPr>
            <a:r>
              <a:rPr lang="en-US" dirty="0">
                <a:effectLst/>
                <a:ea typeface="Aptos" panose="020B0004020202020204" pitchFamily="34" charset="0"/>
                <a:cs typeface="Aptos" panose="020B0004020202020204" pitchFamily="34" charset="0"/>
              </a:rPr>
              <a:t>Federal data sets: NAEP, CCD, EDGE, CRDC, IPEDS, NPSAS…</a:t>
            </a:r>
          </a:p>
          <a:p>
            <a:pPr marL="514350" lvl="1" indent="-285750">
              <a:lnSpc>
                <a:spcPct val="150000"/>
              </a:lnSpc>
              <a:spcBef>
                <a:spcPts val="0"/>
              </a:spcBef>
            </a:pPr>
            <a:r>
              <a:rPr lang="en-US" dirty="0">
                <a:ea typeface="Aptos" panose="020B0004020202020204" pitchFamily="34" charset="0"/>
                <a:cs typeface="Aptos" panose="020B0004020202020204" pitchFamily="34" charset="0"/>
              </a:rPr>
              <a:t>Most are likely to be maintained, though quality is a concern</a:t>
            </a:r>
            <a:endParaRPr lang="en-US" dirty="0">
              <a:effectLst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57150" indent="-285750">
              <a:lnSpc>
                <a:spcPct val="150000"/>
              </a:lnSpc>
              <a:spcBef>
                <a:spcPts val="0"/>
              </a:spcBef>
            </a:pPr>
            <a:endParaRPr lang="en-US" dirty="0">
              <a:effectLst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effectLst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4587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6ACBD-FA0F-9CBD-7480-7A5D74156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C0AE16-4968-E9FB-DA81-533D767893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Learn more about the SEDA data and how to use it in our AERA PEERs Data Hub Presentation: </a:t>
            </a:r>
            <a:r>
              <a:rPr lang="en-US" dirty="0">
                <a:hlinkClick r:id="rId2"/>
              </a:rPr>
              <a:t>https://www.youtube.com/watch?v=DfZW1ixxDQ8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Reach out to our team directly: </a:t>
            </a:r>
            <a:r>
              <a:rPr lang="en-US" dirty="0">
                <a:hlinkClick r:id="rId3"/>
              </a:rPr>
              <a:t>sedasupport@stanford.edu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076054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6886</TotalTime>
  <Words>516</Words>
  <Application>Microsoft Office PowerPoint</Application>
  <PresentationFormat>Widescreen</PresentationFormat>
  <Paragraphs>65</Paragraphs>
  <Slides>19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Aptos</vt:lpstr>
      <vt:lpstr>Aptos Display</vt:lpstr>
      <vt:lpstr>Arial</vt:lpstr>
      <vt:lpstr>Calibri</vt:lpstr>
      <vt:lpstr>Office Theme</vt:lpstr>
      <vt:lpstr>Data from the Educational Opportunity Project</vt:lpstr>
      <vt:lpstr>Data from edopportunity.org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Minneapolis School District</vt:lpstr>
      <vt:lpstr>PowerPoint Presentation</vt:lpstr>
      <vt:lpstr>PowerPoint Presentation</vt:lpstr>
      <vt:lpstr>Data/website features</vt:lpstr>
      <vt:lpstr>New data coming later this summer</vt:lpstr>
      <vt:lpstr>Other good education data sources</vt:lpstr>
      <vt:lpstr>Other 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sean f. reardon</cp:lastModifiedBy>
  <cp:revision>228</cp:revision>
  <dcterms:created xsi:type="dcterms:W3CDTF">2018-09-06T23:30:20Z</dcterms:created>
  <dcterms:modified xsi:type="dcterms:W3CDTF">2025-05-31T13:36:43Z</dcterms:modified>
</cp:coreProperties>
</file>