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Mako"/>
      <p:regular r:id="rId7"/>
    </p:embeddedFont>
    <p:embeddedFont>
      <p:font typeface="Open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boldItalic.fntdata"/><Relationship Id="rId10" Type="http://schemas.openxmlformats.org/officeDocument/2006/relationships/font" Target="fonts/OpenSa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ako-regular.fntdata"/><Relationship Id="rId8" Type="http://schemas.openxmlformats.org/officeDocument/2006/relationships/font" Target="fonts/Ope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5f269f84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5f269f84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Encourage people to follow me on social media –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 up for my newsletter –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>
  <p:cSld name="TITLE_AND_BODY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321382" y="4811070"/>
            <a:ext cx="1941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 1">
  <p:cSld name="TITLE_AND_BODY_2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8321382" y="4811070"/>
            <a:ext cx="1941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 2">
  <p:cSld name="TITLE_AND_BODY_3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idx="12" type="sldNum"/>
          </p:nvPr>
        </p:nvSpPr>
        <p:spPr>
          <a:xfrm>
            <a:off x="8321382" y="4811070"/>
            <a:ext cx="1941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5.jpg"/><Relationship Id="rId5" Type="http://schemas.openxmlformats.org/officeDocument/2006/relationships/hyperlink" Target="https://www.instagram.com/independentjournalists/" TargetMode="External"/><Relationship Id="rId6" Type="http://schemas.openxmlformats.org/officeDocument/2006/relationships/image" Target="../media/image3.jpg"/><Relationship Id="rId7" Type="http://schemas.openxmlformats.org/officeDocument/2006/relationships/hyperlink" Target="https://www.linkedin.com/company/the-institute-for-independent-journalists" TargetMode="External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/>
          <p:nvPr>
            <p:ph type="title"/>
          </p:nvPr>
        </p:nvSpPr>
        <p:spPr>
          <a:xfrm>
            <a:off x="311700" y="115586"/>
            <a:ext cx="870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rgbClr val="053875"/>
                </a:solidFill>
                <a:latin typeface="Open Sans"/>
                <a:ea typeface="Open Sans"/>
                <a:cs typeface="Open Sans"/>
                <a:sym typeface="Open Sans"/>
              </a:rPr>
              <a:t>Scan or email for freelance resources!</a:t>
            </a:r>
            <a:endParaRPr b="1" sz="3500">
              <a:solidFill>
                <a:srgbClr val="05387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" name="Google Shape;61;p16"/>
          <p:cNvSpPr txBox="1"/>
          <p:nvPr/>
        </p:nvSpPr>
        <p:spPr>
          <a:xfrm>
            <a:off x="6338400" y="4628475"/>
            <a:ext cx="2493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ako"/>
                <a:ea typeface="Mako"/>
                <a:cs typeface="Mako"/>
                <a:sym typeface="Mako"/>
              </a:rPr>
              <a:t>© 2025 Katherine Reynolds Lewis</a:t>
            </a:r>
            <a:endParaRPr sz="800">
              <a:solidFill>
                <a:schemeClr val="dk1"/>
              </a:solidFill>
              <a:latin typeface="Mako"/>
              <a:ea typeface="Mako"/>
              <a:cs typeface="Mako"/>
              <a:sym typeface="Mako"/>
            </a:endParaRPr>
          </a:p>
        </p:txBody>
      </p:sp>
      <p:pic>
        <p:nvPicPr>
          <p:cNvPr id="62" name="Google Shape;6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567" y="937534"/>
            <a:ext cx="617458" cy="617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575" y="2432832"/>
            <a:ext cx="617450" cy="61745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6"/>
          <p:cNvSpPr txBox="1"/>
          <p:nvPr/>
        </p:nvSpPr>
        <p:spPr>
          <a:xfrm>
            <a:off x="1893875" y="980069"/>
            <a:ext cx="41085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2000">
                <a:latin typeface="Mako"/>
                <a:ea typeface="Mako"/>
                <a:cs typeface="Mako"/>
                <a:sym typeface="Mako"/>
              </a:rPr>
              <a:t>www.theiij.com</a:t>
            </a:r>
            <a:r>
              <a:rPr lang="en" sz="2000">
                <a:solidFill>
                  <a:schemeClr val="accent2"/>
                </a:solidFill>
                <a:latin typeface="Mako"/>
                <a:ea typeface="Mako"/>
                <a:cs typeface="Mako"/>
                <a:sym typeface="Mako"/>
              </a:rPr>
              <a:t> </a:t>
            </a:r>
            <a:endParaRPr sz="2000">
              <a:solidFill>
                <a:schemeClr val="accent2"/>
              </a:solidFill>
              <a:latin typeface="Mako"/>
              <a:ea typeface="Mako"/>
              <a:cs typeface="Mako"/>
              <a:sym typeface="Mako"/>
            </a:endParaRPr>
          </a:p>
        </p:txBody>
      </p:sp>
      <p:sp>
        <p:nvSpPr>
          <p:cNvPr id="65" name="Google Shape;65;p16"/>
          <p:cNvSpPr txBox="1"/>
          <p:nvPr/>
        </p:nvSpPr>
        <p:spPr>
          <a:xfrm>
            <a:off x="1894025" y="1771344"/>
            <a:ext cx="41085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ako"/>
                <a:ea typeface="Mako"/>
                <a:cs typeface="Mako"/>
                <a:sym typeface="Mako"/>
              </a:rPr>
              <a:t>Katherine@theiij.com</a:t>
            </a:r>
            <a:endParaRPr sz="2000">
              <a:solidFill>
                <a:schemeClr val="dk1"/>
              </a:solidFill>
              <a:latin typeface="Mako"/>
              <a:ea typeface="Mako"/>
              <a:cs typeface="Mako"/>
              <a:sym typeface="Mako"/>
            </a:endParaRPr>
          </a:p>
        </p:txBody>
      </p:sp>
      <p:sp>
        <p:nvSpPr>
          <p:cNvPr id="66" name="Google Shape;66;p16"/>
          <p:cNvSpPr txBox="1"/>
          <p:nvPr/>
        </p:nvSpPr>
        <p:spPr>
          <a:xfrm>
            <a:off x="1894025" y="2528400"/>
            <a:ext cx="45672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ako"/>
                <a:ea typeface="Mako"/>
                <a:cs typeface="Mako"/>
                <a:sym typeface="Mako"/>
              </a:rPr>
              <a:t>Newsletter signup: theiij.substack.com/</a:t>
            </a:r>
            <a:endParaRPr sz="2000" u="sng">
              <a:solidFill>
                <a:srgbClr val="118696"/>
              </a:solidFill>
              <a:latin typeface="Mako"/>
              <a:ea typeface="Mako"/>
              <a:cs typeface="Mako"/>
              <a:sym typeface="Mak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2"/>
              </a:solidFill>
              <a:latin typeface="Mako"/>
              <a:ea typeface="Mako"/>
              <a:cs typeface="Mako"/>
              <a:sym typeface="Mako"/>
            </a:endParaRPr>
          </a:p>
        </p:txBody>
      </p:sp>
      <p:sp>
        <p:nvSpPr>
          <p:cNvPr id="67" name="Google Shape;67;p16"/>
          <p:cNvSpPr txBox="1"/>
          <p:nvPr/>
        </p:nvSpPr>
        <p:spPr>
          <a:xfrm>
            <a:off x="1893875" y="3334361"/>
            <a:ext cx="51546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accent5"/>
                </a:solidFill>
                <a:latin typeface="Mako"/>
                <a:ea typeface="Mako"/>
                <a:cs typeface="Mako"/>
                <a:sym typeface="Mak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instagram.com/independentjournalists/</a:t>
            </a:r>
            <a:r>
              <a:rPr lang="en" sz="2000">
                <a:solidFill>
                  <a:srgbClr val="2F2B20"/>
                </a:solidFill>
                <a:latin typeface="Mako"/>
                <a:ea typeface="Mako"/>
                <a:cs typeface="Mako"/>
                <a:sym typeface="Mako"/>
              </a:rPr>
              <a:t> </a:t>
            </a:r>
            <a:endParaRPr sz="2000">
              <a:solidFill>
                <a:schemeClr val="dk1"/>
              </a:solidFill>
              <a:latin typeface="Mako"/>
              <a:ea typeface="Mako"/>
              <a:cs typeface="Mako"/>
              <a:sym typeface="Mako"/>
            </a:endParaRPr>
          </a:p>
        </p:txBody>
      </p:sp>
      <p:pic>
        <p:nvPicPr>
          <p:cNvPr id="68" name="Google Shape;68;p16" title="insta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7575" y="3267590"/>
            <a:ext cx="684201" cy="6174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6"/>
          <p:cNvSpPr txBox="1"/>
          <p:nvPr/>
        </p:nvSpPr>
        <p:spPr>
          <a:xfrm>
            <a:off x="1843875" y="4105892"/>
            <a:ext cx="73002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Mako"/>
                <a:ea typeface="Mako"/>
                <a:cs typeface="Mako"/>
                <a:sym typeface="Mako"/>
                <a:hlinkClick r:id="rId7"/>
              </a:rPr>
              <a:t>linkedin.com/company/the-institute-for-independent-journalists</a:t>
            </a:r>
            <a:r>
              <a:rPr lang="en" sz="2000">
                <a:solidFill>
                  <a:srgbClr val="2F2B20"/>
                </a:solidFill>
                <a:latin typeface="Mako"/>
                <a:ea typeface="Mako"/>
                <a:cs typeface="Mako"/>
                <a:sym typeface="Mako"/>
              </a:rPr>
              <a:t> </a:t>
            </a:r>
            <a:endParaRPr sz="2000">
              <a:solidFill>
                <a:schemeClr val="dk1"/>
              </a:solidFill>
              <a:latin typeface="Mako"/>
              <a:ea typeface="Mako"/>
              <a:cs typeface="Mako"/>
              <a:sym typeface="Mako"/>
            </a:endParaRPr>
          </a:p>
        </p:txBody>
      </p:sp>
      <p:pic>
        <p:nvPicPr>
          <p:cNvPr id="70" name="Google Shape;70;p16" title="LI.png"/>
          <p:cNvPicPr preferRelativeResize="0"/>
          <p:nvPr/>
        </p:nvPicPr>
        <p:blipFill rotWithShape="1">
          <a:blip r:embed="rId8">
            <a:alphaModFix/>
          </a:blip>
          <a:srcRect b="0" l="11785" r="11785" t="0"/>
          <a:stretch/>
        </p:blipFill>
        <p:spPr>
          <a:xfrm>
            <a:off x="718112" y="3949419"/>
            <a:ext cx="886562" cy="88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6" title="bit.ly_IIJfolder.jpeg"/>
          <p:cNvPicPr preferRelativeResize="0"/>
          <p:nvPr/>
        </p:nvPicPr>
        <p:blipFill rotWithShape="1">
          <a:blip r:embed="rId9">
            <a:alphaModFix/>
          </a:blip>
          <a:srcRect b="0" l="0" r="0" t="4925"/>
          <a:stretch/>
        </p:blipFill>
        <p:spPr>
          <a:xfrm>
            <a:off x="6207425" y="886564"/>
            <a:ext cx="2624875" cy="249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196" y="1692559"/>
            <a:ext cx="617450" cy="61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