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Heron flying low over a beach with a short fence in the foregrou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ew of beach and sea from a grassy sand dun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agic v. Tragic:…"/>
          <p:cNvSpPr txBox="1"/>
          <p:nvPr>
            <p:ph type="body" sz="half" idx="1"/>
          </p:nvPr>
        </p:nvSpPr>
        <p:spPr>
          <a:xfrm>
            <a:off x="940985" y="3573643"/>
            <a:ext cx="22502030" cy="5128264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8400">
                <a:latin typeface="Arial"/>
                <a:ea typeface="Arial"/>
                <a:cs typeface="Arial"/>
                <a:sym typeface="Arial"/>
              </a:defRPr>
            </a:pPr>
            <a:r>
              <a:t>Magic v. Tragic:</a:t>
            </a:r>
          </a:p>
          <a:p>
            <a:pPr marL="0" indent="0" algn="ctr">
              <a:spcBef>
                <a:spcPts val="0"/>
              </a:spcBef>
              <a:buSzTx/>
              <a:buNone/>
              <a:defRPr sz="8400">
                <a:latin typeface="Arial"/>
                <a:ea typeface="Arial"/>
                <a:cs typeface="Arial"/>
                <a:sym typeface="Arial"/>
              </a:defRPr>
            </a:pPr>
            <a:r>
              <a:t>Covering the A.I. Hype Cycle in Schools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creenshot 2026-05-27 at 14.31.44.png" descr="Screenshot 2026-05-27 at 14.31.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99830" y="1273554"/>
            <a:ext cx="9601201" cy="1036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Screenshot 2026-05-27 at 14.32.49.png" descr="Screenshot 2026-05-27 at 14.32.4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2238" y="4665528"/>
            <a:ext cx="9601201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Magic visions:"/>
          <p:cNvSpPr txBox="1"/>
          <p:nvPr/>
        </p:nvSpPr>
        <p:spPr>
          <a:xfrm>
            <a:off x="1144735" y="638510"/>
            <a:ext cx="10766260" cy="780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Magic visions: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round Truthing #1: Khan Lab School, Mountain View, Calif."/>
          <p:cNvSpPr txBox="1"/>
          <p:nvPr/>
        </p:nvSpPr>
        <p:spPr>
          <a:xfrm>
            <a:off x="1452793" y="528993"/>
            <a:ext cx="16885772" cy="620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Ground Truthing #1: Khan Lab School, Mountain View, Calif.</a:t>
            </a:r>
          </a:p>
        </p:txBody>
      </p:sp>
      <p:pic>
        <p:nvPicPr>
          <p:cNvPr id="126" name="Screenshot 2026-05-27 at 14.40.15.png" descr="Screenshot 2026-05-27 at 14.40.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2762" y="2146809"/>
            <a:ext cx="7245693" cy="9422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Screenshot 2026-05-27 at 14.40.51.png" descr="Screenshot 2026-05-27 at 14.40.5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55500" y="4539081"/>
            <a:ext cx="8810529" cy="55544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creenshot 2026-05-27 at 14.41.18.png" descr="Screenshot 2026-05-27 at 14.41.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8583" y="681394"/>
            <a:ext cx="12311237" cy="10812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Screenshot 2026-05-27 at 14.50.14.png" descr="Screenshot 2026-05-27 at 14.50.1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49999" y="3447070"/>
            <a:ext cx="12578927" cy="37289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Screenshot 2026-05-27 at 14.50.22.png" descr="Screenshot 2026-05-27 at 14.50.2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356415" y="7587695"/>
            <a:ext cx="11966095" cy="4250115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Ground Truthing #2: Newark Public Schools"/>
          <p:cNvSpPr txBox="1"/>
          <p:nvPr/>
        </p:nvSpPr>
        <p:spPr>
          <a:xfrm>
            <a:off x="11099980" y="619855"/>
            <a:ext cx="12560366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Ground Truthing #2: Newark Public Schools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Screenshot 2026-05-27 at 14.36.29.png" descr="Screenshot 2026-05-27 at 14.36.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63216" y="9339433"/>
            <a:ext cx="9151488" cy="2948245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ragic visions:"/>
          <p:cNvSpPr txBox="1"/>
          <p:nvPr/>
        </p:nvSpPr>
        <p:spPr>
          <a:xfrm>
            <a:off x="8878637" y="306347"/>
            <a:ext cx="6626726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Tragic visions:</a:t>
            </a:r>
          </a:p>
        </p:txBody>
      </p:sp>
      <p:pic>
        <p:nvPicPr>
          <p:cNvPr id="136" name="Screenshot 2026-05-27 at 15.20.16.png" descr="Screenshot 2026-05-27 at 15.20.1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1818" y="1607068"/>
            <a:ext cx="5489200" cy="68851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Screenshot 2026-05-27 at 15.21.49.png" descr="Screenshot 2026-05-27 at 15.21.4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44000" y="7109960"/>
            <a:ext cx="6960293" cy="1885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Screenshot 2026-05-27 at 15.21.43.png" descr="Screenshot 2026-05-27 at 15.21.4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40579" y="2607684"/>
            <a:ext cx="6224072" cy="2948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creenshot 2026-05-27 at 14.44.42.png" descr="Screenshot 2026-05-27 at 14.44.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566" y="1328149"/>
            <a:ext cx="8966201" cy="9417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Screenshot 2026-05-27 at 14.44.35.png" descr="Screenshot 2026-05-27 at 14.44.3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1742" y="2889413"/>
            <a:ext cx="12510037" cy="10348247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Ground Truthing: Miami Dade County Public Schools"/>
          <p:cNvSpPr txBox="1"/>
          <p:nvPr/>
        </p:nvSpPr>
        <p:spPr>
          <a:xfrm>
            <a:off x="10477199" y="910974"/>
            <a:ext cx="13462788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/>
            </a:lvl1pPr>
          </a:lstStyle>
          <a:p>
            <a:pPr/>
            <a:r>
              <a:t>Ground Truthing: Miami Dade County Public Schools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creenshot 2026-05-27 at 14.59.41.png" descr="Screenshot 2026-05-27 at 14.59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00192" y="2786262"/>
            <a:ext cx="11116897" cy="7824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Screenshot 2026-05-27 at 14.59.56.png" descr="Screenshot 2026-05-27 at 14.59.5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09876" y="10949211"/>
            <a:ext cx="10447635" cy="2460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Screenshot 2026-05-27 at 15.01.40.png" descr="Screenshot 2026-05-27 at 15.01.4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87949" y="2587351"/>
            <a:ext cx="7010401" cy="626110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AI Hype Cycle Acceleration:  Magic to Tragic in 10 months"/>
          <p:cNvSpPr txBox="1"/>
          <p:nvPr/>
        </p:nvSpPr>
        <p:spPr>
          <a:xfrm>
            <a:off x="204638" y="250178"/>
            <a:ext cx="15356338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800"/>
            </a:lvl1pPr>
          </a:lstStyle>
          <a:p>
            <a:pPr/>
            <a:r>
              <a:t>AI Hype Cycle Acceleration:  Magic to Tragic in 10 months</a:t>
            </a:r>
          </a:p>
        </p:txBody>
      </p:sp>
      <p:pic>
        <p:nvPicPr>
          <p:cNvPr id="148" name="Screenshot 2026-05-27 at 15.03.30.png" descr="Screenshot 2026-05-27 at 15.03.3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1611" y="9099160"/>
            <a:ext cx="11295030" cy="3318644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July, 2025"/>
          <p:cNvSpPr txBox="1"/>
          <p:nvPr/>
        </p:nvSpPr>
        <p:spPr>
          <a:xfrm>
            <a:off x="778471" y="1776194"/>
            <a:ext cx="2553248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July, 2025</a:t>
            </a:r>
          </a:p>
        </p:txBody>
      </p:sp>
      <p:sp>
        <p:nvSpPr>
          <p:cNvPr id="150" name="May, 2026"/>
          <p:cNvSpPr txBox="1"/>
          <p:nvPr/>
        </p:nvSpPr>
        <p:spPr>
          <a:xfrm>
            <a:off x="12784303" y="2147963"/>
            <a:ext cx="3132653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May, 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-- The tech industry A.I. education narrative is product/chatbot-driven.…"/>
          <p:cNvSpPr txBox="1"/>
          <p:nvPr>
            <p:ph type="body" idx="1"/>
          </p:nvPr>
        </p:nvSpPr>
        <p:spPr>
          <a:xfrm>
            <a:off x="942095" y="2351314"/>
            <a:ext cx="22499810" cy="768020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4400"/>
            </a:pPr>
            <a:r>
              <a:t>-- The tech industry A.I. education narrative is product/chatbot-driven.</a:t>
            </a:r>
          </a:p>
          <a:p>
            <a:pPr marL="0" indent="0">
              <a:buSzTx/>
              <a:buNone/>
              <a:defRPr sz="4400"/>
            </a:pPr>
            <a:r>
              <a:t>-- So stories ground-truthing that A.I. hype can end up being similarly bot-centric.</a:t>
            </a:r>
          </a:p>
          <a:p>
            <a:pPr marL="0" indent="0">
              <a:buSzTx/>
              <a:buNone/>
              <a:defRPr sz="4400"/>
            </a:pPr>
            <a:r>
              <a:t>-- There is another way: ignore the A.I. education hype.</a:t>
            </a:r>
          </a:p>
          <a:p>
            <a:pPr marL="0" indent="0">
              <a:buSzTx/>
              <a:buNone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What does student-centered A.I. education look like?     (hint: no A.I. bots)"/>
          <p:cNvSpPr txBox="1"/>
          <p:nvPr>
            <p:ph type="title"/>
          </p:nvPr>
        </p:nvSpPr>
        <p:spPr>
          <a:xfrm>
            <a:off x="1215164" y="189722"/>
            <a:ext cx="21005801" cy="1577504"/>
          </a:xfrm>
          <a:prstGeom prst="rect">
            <a:avLst/>
          </a:prstGeom>
        </p:spPr>
        <p:txBody>
          <a:bodyPr/>
          <a:lstStyle/>
          <a:p>
            <a:pPr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What does student-centered A.I. education look like?     </a:t>
            </a:r>
            <a:r>
              <a:rPr sz="3600"/>
              <a:t>(hint: no A.I. bots)</a:t>
            </a:r>
          </a:p>
        </p:txBody>
      </p:sp>
      <p:pic>
        <p:nvPicPr>
          <p:cNvPr id="155" name="Screenshot 2026-05-27 at 15.12.24.png" descr="Screenshot 2026-05-27 at 15.12.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74937" y="1668222"/>
            <a:ext cx="13257373" cy="116362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Natasha Singer, contact info"/>
          <p:cNvSpPr txBox="1"/>
          <p:nvPr>
            <p:ph type="title"/>
          </p:nvPr>
        </p:nvSpPr>
        <p:spPr>
          <a:xfrm>
            <a:off x="1689100" y="355600"/>
            <a:ext cx="21005800" cy="1541218"/>
          </a:xfrm>
          <a:prstGeom prst="rect">
            <a:avLst/>
          </a:prstGeom>
        </p:spPr>
        <p:txBody>
          <a:bodyPr/>
          <a:lstStyle>
            <a:lvl1pPr>
              <a:defRPr sz="4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Natasha Singer, contact info</a:t>
            </a:r>
          </a:p>
        </p:txBody>
      </p:sp>
      <p:sp>
        <p:nvSpPr>
          <p:cNvPr id="158" name="edtech reporting queries: nsinger@nytimes…"/>
          <p:cNvSpPr txBox="1"/>
          <p:nvPr>
            <p:ph type="body" sz="half" idx="1"/>
          </p:nvPr>
        </p:nvSpPr>
        <p:spPr>
          <a:xfrm>
            <a:off x="1689100" y="3149600"/>
            <a:ext cx="12078404" cy="81761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edtech reporting queries: nsinger@nytimes</a:t>
            </a:r>
          </a:p>
          <a:p>
            <a:pPr marL="0" indent="0">
              <a:buSzTx/>
              <a:buNone/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book queries: natashasinger@protonmail.com</a:t>
            </a:r>
          </a:p>
          <a:p>
            <a:pPr marL="0" indent="0">
              <a:buSzTx/>
              <a:buNone/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social: @natashanyt (bsky, x, instagram)</a:t>
            </a:r>
          </a:p>
        </p:txBody>
      </p:sp>
      <p:pic>
        <p:nvPicPr>
          <p:cNvPr id="159" name="Screenshot 2026-05-19 at 06.59.56.png" descr="Screenshot 2026-05-19 at 06.59.5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3306" y="3436503"/>
            <a:ext cx="6343706" cy="87225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