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78" r:id="rId2"/>
    <p:sldId id="256" r:id="rId3"/>
    <p:sldId id="257" r:id="rId4"/>
    <p:sldId id="261" r:id="rId5"/>
    <p:sldId id="262" r:id="rId6"/>
    <p:sldId id="263" r:id="rId7"/>
    <p:sldId id="270" r:id="rId8"/>
    <p:sldId id="276" r:id="rId9"/>
    <p:sldId id="277" r:id="rId10"/>
    <p:sldId id="265" r:id="rId11"/>
    <p:sldId id="264" r:id="rId12"/>
    <p:sldId id="268" r:id="rId13"/>
    <p:sldId id="258" r:id="rId14"/>
    <p:sldId id="275" r:id="rId15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9695" autoAdjust="0"/>
  </p:normalViewPr>
  <p:slideViewPr>
    <p:cSldViewPr snapToGrid="0">
      <p:cViewPr varScale="1">
        <p:scale>
          <a:sx n="65" d="100"/>
          <a:sy n="65" d="100"/>
        </p:scale>
        <p:origin x="65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1A5B8A0-5DF0-443B-B1E0-B7DD894445A7}" type="datetimeFigureOut">
              <a:rPr lang="en-US" smtClean="0"/>
              <a:t>5/31/2026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0A75DF8-BAF0-450F-96C6-9EBE2F3C01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6707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A75DF8-BAF0-450F-96C6-9EBE2F3C01C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351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from the MAHA report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A75DF8-BAF0-450F-96C6-9EBE2F3C01C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9960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https://www.usnews.com/news/best-states/articles/2024-12-06/map-fluoride-in-drinking-water-by-state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A75DF8-BAF0-450F-96C6-9EBE2F3C01C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5379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Low fluoride states – do have higher cavities rates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A75DF8-BAF0-450F-96C6-9EBE2F3C01C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4920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73993-178D-431E-B6B4-CC10531D36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725795-F006-4C4A-8342-06B44AD040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F0EEE-B58D-4719-9188-033F1E9353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3E6F7-FC0E-40B7-9F95-6CB0F1E4237F}" type="datetimeFigureOut">
              <a:rPr lang="en-US" smtClean="0"/>
              <a:t>5/31/2026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429E4A-C240-4F73-BCB3-E254B3D7B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D8D103-71B3-4C8A-B043-B7B49426C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AAD16-934F-4F6D-AE5A-8252D7A3CC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615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81D40A-7BA6-4EB0-92D9-C821019B6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033F06-4C1D-4A07-A4E4-2C6EA87828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F0DC7A-D2B3-47C6-87AE-358ABFC858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3E6F7-FC0E-40B7-9F95-6CB0F1E4237F}" type="datetimeFigureOut">
              <a:rPr lang="en-US" smtClean="0"/>
              <a:t>5/31/2026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259F0A-77E1-485D-A7F3-F2C9659BB4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D01938-C84C-4759-BCB5-57B78E8EC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AAD16-934F-4F6D-AE5A-8252D7A3CC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6026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E49E9F-AF77-4A8A-BF85-AD3784E2AB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2E4575-CABC-45BB-BA80-F1D0F3D9AD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1E4913-AFEF-4E1C-B9DE-7AB200D0C9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3E6F7-FC0E-40B7-9F95-6CB0F1E4237F}" type="datetimeFigureOut">
              <a:rPr lang="en-US" smtClean="0"/>
              <a:t>5/31/2026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F749BF-DFD0-45B4-802A-CA93F3E28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321005-F64F-4631-BA83-FE2B23A8E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AAD16-934F-4F6D-AE5A-8252D7A3CC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9407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B0C83-442E-482A-AE9D-C3442AC6D2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387D2F-207F-4569-816B-E4FFB6FE09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8D28A4-F6EB-4300-B24A-014289F304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7925F3-DB8D-4D24-9392-81A33B9E6C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3E6F7-FC0E-40B7-9F95-6CB0F1E4237F}" type="datetimeFigureOut">
              <a:rPr lang="en-US" smtClean="0"/>
              <a:t>5/31/2026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F7B6E1-81FF-4AAD-83E7-DF691BE683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CA7274-F483-407A-A691-EC3569146E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AAD16-934F-4F6D-AE5A-8252D7A3CC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9123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9CE2A4-3C19-4435-A125-DF14F87787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61ECE6-2867-40E7-AFF7-AFAED0F196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DC2D60-0C5A-4589-9529-1E1C927EE3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AA9A76-2D1A-47B8-A742-DF0BDC3218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140C1B0-3845-418E-AD49-9717C20521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CA4EC5-73B2-4C36-B142-E3F975DB7F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3E6F7-FC0E-40B7-9F95-6CB0F1E4237F}" type="datetimeFigureOut">
              <a:rPr lang="en-US" smtClean="0"/>
              <a:t>5/31/2026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CFBEE9A-D074-4E70-9A24-858D3DB263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F63E772-D903-4EFF-9F33-587470EDA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AAD16-934F-4F6D-AE5A-8252D7A3CC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7095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7EB6FE-16BE-4474-A4BC-CC0433A45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593C274-FB48-4246-ADA8-863FBE9248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3E6F7-FC0E-40B7-9F95-6CB0F1E4237F}" type="datetimeFigureOut">
              <a:rPr lang="en-US" smtClean="0"/>
              <a:t>5/31/2026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4A2C7C-68A0-405B-B856-370449EE13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37746F-335C-4E14-8412-A2A1FE384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AAD16-934F-4F6D-AE5A-8252D7A3CC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7628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0D65365-2E92-4B09-A820-679BE619FB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3E6F7-FC0E-40B7-9F95-6CB0F1E4237F}" type="datetimeFigureOut">
              <a:rPr lang="en-US" smtClean="0"/>
              <a:t>5/31/2026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CF70D59-C075-4DD4-AC1C-54BA5FB88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151656-CB9D-42FF-BB96-9C3A3FDC8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AAD16-934F-4F6D-AE5A-8252D7A3CC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996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484F3-B941-4F0C-9886-4CAE47E4B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028A24-7626-4495-9981-917E4279E9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C505C5-AB6A-4FAD-A0EE-9F2AA21FC8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5522A9-9912-4DDD-9574-C7AFE6696F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3E6F7-FC0E-40B7-9F95-6CB0F1E4237F}" type="datetimeFigureOut">
              <a:rPr lang="en-US" smtClean="0"/>
              <a:t>5/31/2026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338566-69F5-49AD-85BC-BE72A1E38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4C3CC8-5FFF-405D-B183-8D7C2FF1A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AAD16-934F-4F6D-AE5A-8252D7A3CC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532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74F80-5938-4D4F-9E3C-2665A4011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0122479-C129-4144-8B82-468542B027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E81CB-7A40-48EF-8E22-AB4C7308FF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8AB6B6-F4C2-418B-B924-92C674F23E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3E6F7-FC0E-40B7-9F95-6CB0F1E4237F}" type="datetimeFigureOut">
              <a:rPr lang="en-US" smtClean="0"/>
              <a:t>5/31/2026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C7A87D-4A4F-4AEA-B6FC-5294979A1A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D32C37-E7AC-4170-821A-FB8143AD7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AAD16-934F-4F6D-AE5A-8252D7A3CC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922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9DB9F-B558-4E35-9928-B2142E9FB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2D6163-E7B1-4B24-9AFD-F09354FC17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743588-DF3C-4689-8388-87E8E1DDA9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3E6F7-FC0E-40B7-9F95-6CB0F1E4237F}" type="datetimeFigureOut">
              <a:rPr lang="en-US" smtClean="0"/>
              <a:t>5/31/2026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CD251C-4CD6-49BC-A127-DC9EC1B17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D84B07-CDF6-4692-9DE6-1A2452146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AAD16-934F-4F6D-AE5A-8252D7A3CC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4277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04BB190-A801-4B0D-B689-A43E9CEFA14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019C9F-D4EA-4239-ACFA-82E33DCDD4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AB47B4-4BFA-4A03-85F9-113555D79F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3E6F7-FC0E-40B7-9F95-6CB0F1E4237F}" type="datetimeFigureOut">
              <a:rPr lang="en-US" smtClean="0"/>
              <a:t>5/31/2026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7BDF58-6C60-4142-8348-81EA6AF49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4CCCA5-A72E-4C37-9E3D-5AFA17220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AAD16-934F-4F6D-AE5A-8252D7A3CC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054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426F00B-54B6-412A-BBF9-2A1F27C5D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996E46-5B33-48FB-A1B0-81873634DD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8480E9-6774-4ACD-85D0-15C4E3FA3A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93E6F7-FC0E-40B7-9F95-6CB0F1E4237F}" type="datetimeFigureOut">
              <a:rPr lang="en-US" smtClean="0"/>
              <a:t>5/31/2026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E9986D-AA99-4370-8ABA-553AC40322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0B49C2-39F2-43CC-8546-A9F87B3CA5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DAAD16-934F-4F6D-AE5A-8252D7A3CC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346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57EDE-C464-4A09-9F2B-D5DB5B322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 to class and lecture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0A34FC-43DE-4789-BEF3-4BD33BF80A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Medical Anthropology</a:t>
            </a:r>
          </a:p>
          <a:p>
            <a:endParaRPr lang="en-US" dirty="0"/>
          </a:p>
          <a:p>
            <a:r>
              <a:rPr lang="en-US" dirty="0"/>
              <a:t>Snippet of lecture on </a:t>
            </a:r>
            <a:r>
              <a:rPr lang="en-US" i="1" dirty="0"/>
              <a:t>Politics and Health</a:t>
            </a:r>
          </a:p>
          <a:p>
            <a:endParaRPr lang="en-US" dirty="0"/>
          </a:p>
          <a:p>
            <a:r>
              <a:rPr lang="en-US" dirty="0"/>
              <a:t>Found presenting “both sides” </a:t>
            </a:r>
          </a:p>
          <a:p>
            <a:endParaRPr lang="en-US" dirty="0"/>
          </a:p>
          <a:p>
            <a:r>
              <a:rPr lang="en-US" dirty="0"/>
              <a:t>Prior to class students were asked to read:</a:t>
            </a:r>
          </a:p>
          <a:p>
            <a:pPr lvl="1"/>
            <a:r>
              <a:rPr lang="en-US" dirty="0"/>
              <a:t>MAHA report published on the White House website (just skim)</a:t>
            </a:r>
          </a:p>
          <a:p>
            <a:pPr lvl="1"/>
            <a:r>
              <a:rPr lang="en-US" dirty="0"/>
              <a:t>NYT article by Gina </a:t>
            </a:r>
            <a:r>
              <a:rPr lang="en-US" dirty="0" err="1"/>
              <a:t>Kolata</a:t>
            </a:r>
            <a:r>
              <a:rPr lang="en-US" dirty="0"/>
              <a:t> “Have Americans Ever Really Been Healthy?”</a:t>
            </a:r>
          </a:p>
        </p:txBody>
      </p:sp>
    </p:spTree>
    <p:extLst>
      <p:ext uri="{BB962C8B-B14F-4D97-AF65-F5344CB8AC3E}">
        <p14:creationId xmlns:p14="http://schemas.microsoft.com/office/powerpoint/2010/main" val="9676704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853A8-9E77-444C-8212-633B7ECF82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Politics and Health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556C59-247D-43B0-B8AC-A1286A0BEAC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4138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44DA6-A4E5-4327-AC75-B7CF1583D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MAHA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0E20B5-FA58-4C90-81CA-11D5DC4C76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Executive order 14212 – February 13, 2025 – Make America Healthy Again</a:t>
            </a:r>
          </a:p>
          <a:p>
            <a:endParaRPr lang="en-US" dirty="0"/>
          </a:p>
          <a:p>
            <a:r>
              <a:rPr lang="en-US" dirty="0"/>
              <a:t>Assessment with action items – focus on children</a:t>
            </a:r>
          </a:p>
          <a:p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We spend more on health care and have worse outcomes than most other countries</a:t>
            </a:r>
          </a:p>
          <a:p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07484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A4505-C822-4103-8585-52B218418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E7F392-F81D-464D-9C71-5EF7F8251E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347301" cy="4351338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F5D99DC-3C64-4AB9-BB16-1CDC61FB3F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681" y="457956"/>
            <a:ext cx="10115627" cy="594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1180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C33F9-05D2-4EF6-B036-A976900D8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MAHA: Chronic diseases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B26183-5649-448A-91DA-4C2F4871A2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They identify in children:</a:t>
            </a:r>
          </a:p>
          <a:p>
            <a:pPr lvl="1"/>
            <a:r>
              <a:rPr lang="en-US" dirty="0"/>
              <a:t>Obesity </a:t>
            </a:r>
          </a:p>
          <a:p>
            <a:pPr lvl="2"/>
            <a:r>
              <a:rPr lang="en-US" dirty="0"/>
              <a:t>1 in 5 over 6 are obese – 270% rise from 1970 (lead to adult heart disease)</a:t>
            </a:r>
          </a:p>
          <a:p>
            <a:pPr lvl="1"/>
            <a:r>
              <a:rPr lang="en-US" dirty="0"/>
              <a:t>Diabetes </a:t>
            </a:r>
          </a:p>
          <a:p>
            <a:pPr lvl="2"/>
            <a:r>
              <a:rPr lang="en-US" dirty="0"/>
              <a:t>rising rates of types I and II in children</a:t>
            </a:r>
          </a:p>
          <a:p>
            <a:pPr lvl="1"/>
            <a:r>
              <a:rPr lang="en-US" dirty="0"/>
              <a:t>Autism </a:t>
            </a:r>
          </a:p>
          <a:p>
            <a:pPr lvl="1"/>
            <a:r>
              <a:rPr lang="en-US" dirty="0"/>
              <a:t>Childhood cancer </a:t>
            </a:r>
          </a:p>
          <a:p>
            <a:pPr lvl="2"/>
            <a:r>
              <a:rPr lang="en-US" dirty="0"/>
              <a:t>up 40% since 1975</a:t>
            </a:r>
          </a:p>
          <a:p>
            <a:pPr lvl="1"/>
            <a:r>
              <a:rPr lang="en-US" dirty="0"/>
              <a:t>Rising depression among teenagers</a:t>
            </a:r>
          </a:p>
          <a:p>
            <a:pPr lvl="1"/>
            <a:r>
              <a:rPr lang="en-US" dirty="0"/>
              <a:t>Allergies </a:t>
            </a:r>
          </a:p>
          <a:p>
            <a:pPr lvl="2"/>
            <a:r>
              <a:rPr lang="en-US" dirty="0"/>
              <a:t>Eczema and skin allergies doubled since the 1990s </a:t>
            </a:r>
          </a:p>
          <a:p>
            <a:pPr lvl="2"/>
            <a:r>
              <a:rPr lang="en-US" dirty="0"/>
              <a:t>Food allergies rose 88% </a:t>
            </a:r>
          </a:p>
        </p:txBody>
      </p:sp>
    </p:spTree>
    <p:extLst>
      <p:ext uri="{BB962C8B-B14F-4D97-AF65-F5344CB8AC3E}">
        <p14:creationId xmlns:p14="http://schemas.microsoft.com/office/powerpoint/2010/main" val="32139322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8665B9-A1F7-4FF4-AAE9-F762A71AB5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MAHA: Causes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CC3B79-4467-47E9-A8E5-7DA501DA69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Poor diet – ultra-processed foods (grains, sugars, fats)</a:t>
            </a:r>
          </a:p>
          <a:p>
            <a:pPr lvl="1"/>
            <a:r>
              <a:rPr lang="en-US" dirty="0"/>
              <a:t>NYTIMES:</a:t>
            </a:r>
          </a:p>
          <a:p>
            <a:pPr lvl="1"/>
            <a:r>
              <a:rPr lang="en-US" dirty="0"/>
              <a:t>Arose during WWII – shelf-stable foods for soldiers</a:t>
            </a:r>
          </a:p>
          <a:p>
            <a:pPr lvl="2"/>
            <a:r>
              <a:rPr lang="en-US" dirty="0"/>
              <a:t>Advertised as faster and full of nutrients</a:t>
            </a:r>
          </a:p>
          <a:p>
            <a:pPr lvl="1"/>
            <a:r>
              <a:rPr lang="en-US" dirty="0"/>
              <a:t>By 70s – pesticides and farm subsidies led to loads of grain</a:t>
            </a:r>
          </a:p>
          <a:p>
            <a:pPr lvl="2"/>
            <a:r>
              <a:rPr lang="en-US" dirty="0"/>
              <a:t>Corn syrup and starch</a:t>
            </a:r>
          </a:p>
          <a:p>
            <a:pPr lvl="1"/>
            <a:r>
              <a:rPr lang="en-US" dirty="0"/>
              <a:t>Linked to obesity, cognitive decline, type II diabetes – may cause overeating</a:t>
            </a:r>
          </a:p>
          <a:p>
            <a:pPr lvl="1"/>
            <a:r>
              <a:rPr lang="en-US" dirty="0"/>
              <a:t>MAHA:</a:t>
            </a:r>
          </a:p>
          <a:p>
            <a:pPr lvl="2"/>
            <a:r>
              <a:rPr lang="en-US" dirty="0"/>
              <a:t>Nutrient depleted</a:t>
            </a:r>
          </a:p>
          <a:p>
            <a:pPr lvl="2"/>
            <a:r>
              <a:rPr lang="en-US" dirty="0"/>
              <a:t>Increase caloric intake</a:t>
            </a:r>
          </a:p>
          <a:p>
            <a:pPr lvl="2"/>
            <a:r>
              <a:rPr lang="en-US" dirty="0"/>
              <a:t>Food additives – food coloring, chemicals to preserve, artificial sweeteners</a:t>
            </a:r>
          </a:p>
          <a:p>
            <a:pPr lvl="2"/>
            <a:r>
              <a:rPr lang="en-US" dirty="0"/>
              <a:t>Government guidelines for nutrition are not very clear</a:t>
            </a:r>
          </a:p>
          <a:p>
            <a:pPr lvl="2"/>
            <a:r>
              <a:rPr lang="en-US" dirty="0"/>
              <a:t>SNAP – more likely to consume processed foods</a:t>
            </a:r>
          </a:p>
        </p:txBody>
      </p:sp>
    </p:spTree>
    <p:extLst>
      <p:ext uri="{BB962C8B-B14F-4D97-AF65-F5344CB8AC3E}">
        <p14:creationId xmlns:p14="http://schemas.microsoft.com/office/powerpoint/2010/main" val="17860864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8665B9-A1F7-4FF4-AAE9-F762A71AB5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MAHA: Causes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CC3B79-4467-47E9-A8E5-7DA501DA69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Aggregation of chemicals </a:t>
            </a:r>
          </a:p>
          <a:p>
            <a:pPr lvl="1"/>
            <a:r>
              <a:rPr lang="en-US" dirty="0"/>
              <a:t>PFAS – forever chemicals (like nonstick pans)</a:t>
            </a:r>
          </a:p>
          <a:p>
            <a:pPr lvl="1"/>
            <a:r>
              <a:rPr lang="en-US" dirty="0"/>
              <a:t>Microplastics – increasing presence in humans</a:t>
            </a:r>
          </a:p>
          <a:p>
            <a:pPr lvl="1"/>
            <a:r>
              <a:rPr lang="en-US" dirty="0"/>
              <a:t>Pesticides</a:t>
            </a:r>
          </a:p>
          <a:p>
            <a:pPr lvl="1"/>
            <a:r>
              <a:rPr lang="en-US" dirty="0"/>
              <a:t>Fluoride – added to water to prevent cavities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0248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707BCB7-380C-40D3-8C89-EF5E67AB80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1468" y="0"/>
            <a:ext cx="79290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6215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9DE0F4F-6F34-473D-A5A9-F9155D3B3D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4461" y="0"/>
            <a:ext cx="83030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1213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8665B9-A1F7-4FF4-AAE9-F762A71AB5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Causes: MAHA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CC3B79-4467-47E9-A8E5-7DA501DA69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Lack of physical activity and chronic stress </a:t>
            </a:r>
          </a:p>
          <a:p>
            <a:pPr lvl="1"/>
            <a:r>
              <a:rPr lang="en-US" dirty="0"/>
              <a:t>screen use, lack of sleep</a:t>
            </a:r>
          </a:p>
          <a:p>
            <a:pPr lvl="1"/>
            <a:r>
              <a:rPr lang="en-US" dirty="0"/>
              <a:t>Loneliness on the rise</a:t>
            </a:r>
          </a:p>
          <a:p>
            <a:pPr lvl="1"/>
            <a:r>
              <a:rPr lang="en-US" dirty="0"/>
              <a:t>Social media related to mental health</a:t>
            </a:r>
          </a:p>
          <a:p>
            <a:pPr lvl="1"/>
            <a:r>
              <a:rPr lang="en-US" dirty="0"/>
              <a:t>Family dynamics and socioeconomic status</a:t>
            </a:r>
          </a:p>
          <a:p>
            <a:r>
              <a:rPr lang="en-US" dirty="0"/>
              <a:t>Overmedicalization</a:t>
            </a:r>
          </a:p>
          <a:p>
            <a:pPr lvl="1"/>
            <a:r>
              <a:rPr lang="en-US" dirty="0"/>
              <a:t>ADHD medicine increased</a:t>
            </a:r>
          </a:p>
          <a:p>
            <a:pPr lvl="1"/>
            <a:r>
              <a:rPr lang="en-US" dirty="0"/>
              <a:t>Antidepressants rose</a:t>
            </a:r>
          </a:p>
          <a:p>
            <a:pPr lvl="1"/>
            <a:r>
              <a:rPr lang="en-US" dirty="0"/>
              <a:t>Too many antibiotics (35% unnecessary based on some studies)</a:t>
            </a:r>
          </a:p>
          <a:p>
            <a:pPr lvl="1"/>
            <a:r>
              <a:rPr lang="en-US" dirty="0"/>
              <a:t>Asthma controller – rising – overprescribed for mild cases</a:t>
            </a:r>
          </a:p>
          <a:p>
            <a:pPr lvl="1"/>
            <a:r>
              <a:rPr lang="en-US" dirty="0"/>
              <a:t>GLP-1 drugs</a:t>
            </a:r>
          </a:p>
          <a:p>
            <a:pPr lvl="1"/>
            <a:r>
              <a:rPr lang="en-US" dirty="0"/>
              <a:t>Adenotonsillectomy – for sleep apnea</a:t>
            </a:r>
          </a:p>
          <a:p>
            <a:pPr lvl="1"/>
            <a:r>
              <a:rPr lang="en-US" dirty="0"/>
              <a:t>Ear tubes</a:t>
            </a:r>
          </a:p>
          <a:p>
            <a:pPr lvl="1"/>
            <a:r>
              <a:rPr lang="en-US" dirty="0"/>
              <a:t>Growth of childhood vaccine schedule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83432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773D9A-F97F-4E5C-8017-A40B9D7466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to blame?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72785C-C8B8-4E9D-B872-81BFDA9859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Food industry</a:t>
            </a:r>
          </a:p>
          <a:p>
            <a:r>
              <a:rPr lang="en-US" dirty="0"/>
              <a:t>Chemical manufacturing industry – millions on lobbying</a:t>
            </a:r>
          </a:p>
          <a:p>
            <a:r>
              <a:rPr lang="en-US" dirty="0"/>
              <a:t>Pharmaceuticals – millions on lobbying and sponsored studies</a:t>
            </a:r>
          </a:p>
          <a:p>
            <a:r>
              <a:rPr lang="en-US" dirty="0"/>
              <a:t>“</a:t>
            </a:r>
            <a:r>
              <a:rPr lang="en-US" sz="2800" b="0" i="0" u="none" strike="noStrike" baseline="0" dirty="0">
                <a:solidFill>
                  <a:srgbClr val="25372B"/>
                </a:solidFill>
                <a:latin typeface="CIDFont+F11"/>
              </a:rPr>
              <a:t>Peer review, the gatekeeping attribute that defines medical journals, is ineffective and biased; reviewers at top journals are untrained, ineffective when tested, and many have financial ties to drug companies.” - science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67790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9DF61-D889-45CA-B5E7-BBC2C6471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 for MAHA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F4F9C0-11BE-4F65-875D-270F5018D9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Replication crisis</a:t>
            </a:r>
          </a:p>
          <a:p>
            <a:r>
              <a:rPr lang="en-US" dirty="0"/>
              <a:t>Expand autism data to include more variables</a:t>
            </a:r>
          </a:p>
          <a:p>
            <a:r>
              <a:rPr lang="en-US" dirty="0"/>
              <a:t>Get AI involved</a:t>
            </a:r>
          </a:p>
          <a:p>
            <a:r>
              <a:rPr lang="en-US" dirty="0"/>
              <a:t>Independent studies of food ingredients (not just FDA)</a:t>
            </a:r>
          </a:p>
          <a:p>
            <a:r>
              <a:rPr lang="en-US" dirty="0"/>
              <a:t>Nutrition trials</a:t>
            </a:r>
          </a:p>
          <a:p>
            <a:r>
              <a:rPr lang="en-US" dirty="0"/>
              <a:t>Lifestyle interventions</a:t>
            </a:r>
          </a:p>
          <a:p>
            <a:r>
              <a:rPr lang="en-US" dirty="0"/>
              <a:t>Drug safety research</a:t>
            </a:r>
          </a:p>
          <a:p>
            <a:r>
              <a:rPr lang="en-US" dirty="0"/>
              <a:t>Toxicology – map genes-environment interactions</a:t>
            </a:r>
          </a:p>
          <a:p>
            <a:endParaRPr lang="en-US" dirty="0"/>
          </a:p>
          <a:p>
            <a:r>
              <a:rPr lang="en-US" dirty="0"/>
              <a:t>Lots put on NIH to do – but, they are being gutted</a:t>
            </a:r>
          </a:p>
        </p:txBody>
      </p:sp>
    </p:spTree>
    <p:extLst>
      <p:ext uri="{BB962C8B-B14F-4D97-AF65-F5344CB8AC3E}">
        <p14:creationId xmlns:p14="http://schemas.microsoft.com/office/powerpoint/2010/main" val="14103179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988FC2-276D-411C-8022-AFB33523A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Were we ever healthy?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2AF8C6-6734-489D-ADE1-7E76D7672C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Difficult to transport/preserve foods</a:t>
            </a:r>
          </a:p>
          <a:p>
            <a:r>
              <a:rPr lang="en-US" dirty="0"/>
              <a:t>Growing seasons were short</a:t>
            </a:r>
          </a:p>
          <a:p>
            <a:r>
              <a:rPr lang="en-US" dirty="0"/>
              <a:t>During civil war – health was poor (underweight, shorter life spans, higher risk of illness)</a:t>
            </a:r>
          </a:p>
          <a:p>
            <a:r>
              <a:rPr lang="en-US" dirty="0"/>
              <a:t>Start of 20</a:t>
            </a:r>
            <a:r>
              <a:rPr lang="en-US" baseline="30000" dirty="0"/>
              <a:t>th</a:t>
            </a:r>
            <a:r>
              <a:rPr lang="en-US" dirty="0"/>
              <a:t> century – public health improved</a:t>
            </a:r>
          </a:p>
          <a:p>
            <a:pPr lvl="1"/>
            <a:r>
              <a:rPr lang="en-US" dirty="0"/>
              <a:t>Clean water – posters encouraging parents to not give their babies beer</a:t>
            </a:r>
          </a:p>
          <a:p>
            <a:pPr lvl="1"/>
            <a:r>
              <a:rPr lang="en-US" dirty="0"/>
              <a:t>No antibiotics, few vaccines</a:t>
            </a:r>
          </a:p>
          <a:p>
            <a:pPr lvl="1"/>
            <a:r>
              <a:rPr lang="en-US" dirty="0"/>
              <a:t>1950/60s – high stroke and heart attack – heavy smoking</a:t>
            </a:r>
          </a:p>
          <a:p>
            <a:r>
              <a:rPr lang="en-US" dirty="0"/>
              <a:t>Statins and many people quitting smoking in later half of 20</a:t>
            </a:r>
            <a:r>
              <a:rPr lang="en-US" baseline="30000" dirty="0"/>
              <a:t>th</a:t>
            </a:r>
            <a:r>
              <a:rPr lang="en-US" dirty="0"/>
              <a:t> century – improved heart disease</a:t>
            </a:r>
          </a:p>
          <a:p>
            <a:r>
              <a:rPr lang="en-US" dirty="0"/>
              <a:t>Cancer lower as people stopped smoking</a:t>
            </a:r>
          </a:p>
        </p:txBody>
      </p:sp>
    </p:spTree>
    <p:extLst>
      <p:ext uri="{BB962C8B-B14F-4D97-AF65-F5344CB8AC3E}">
        <p14:creationId xmlns:p14="http://schemas.microsoft.com/office/powerpoint/2010/main" val="10077584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EEBE3D-54F5-4AF6-A4F9-3FBDC90DE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Impacts of MAHA movement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FEF201-A242-4B3E-80E2-CE01A482CF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Surge in preventable diseases – measles</a:t>
            </a:r>
          </a:p>
          <a:p>
            <a:r>
              <a:rPr lang="en-US" dirty="0"/>
              <a:t>Undermines scientific credibility</a:t>
            </a:r>
          </a:p>
          <a:p>
            <a:r>
              <a:rPr lang="en-US" dirty="0"/>
              <a:t>Promotes harmful ideologies</a:t>
            </a:r>
          </a:p>
          <a:p>
            <a:endParaRPr lang="en-US" dirty="0"/>
          </a:p>
          <a:p>
            <a:r>
              <a:rPr lang="en-US" dirty="0"/>
              <a:t>Policies may be poorly suited to address these concerns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Lecture then moves on to examples from other countries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44898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6855</TotalTime>
  <Words>630</Words>
  <Application>Microsoft Office PowerPoint</Application>
  <PresentationFormat>Widescreen</PresentationFormat>
  <Paragraphs>108</Paragraphs>
  <Slides>14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CIDFont+F11</vt:lpstr>
      <vt:lpstr>Office Theme</vt:lpstr>
      <vt:lpstr>Introduction to class and lecture</vt:lpstr>
      <vt:lpstr>Politics and Health</vt:lpstr>
      <vt:lpstr>MAHA</vt:lpstr>
      <vt:lpstr>PowerPoint Presentation</vt:lpstr>
      <vt:lpstr>MAHA: Chronic diseases</vt:lpstr>
      <vt:lpstr>MAHA: Causes</vt:lpstr>
      <vt:lpstr>MAHA: Causes</vt:lpstr>
      <vt:lpstr>PowerPoint Presentation</vt:lpstr>
      <vt:lpstr>PowerPoint Presentation</vt:lpstr>
      <vt:lpstr>Causes: MAHA</vt:lpstr>
      <vt:lpstr>Who to blame?</vt:lpstr>
      <vt:lpstr>Next Steps for MAHA</vt:lpstr>
      <vt:lpstr>Were we ever healthy?</vt:lpstr>
      <vt:lpstr>Impacts of MAHA movement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Politics and Health</dc:title>
  <dc:creator>Marin Pilloud</dc:creator>
  <cp:lastModifiedBy>Marin Pilloud</cp:lastModifiedBy>
  <cp:revision>52</cp:revision>
  <cp:lastPrinted>2025-10-21T18:36:34Z</cp:lastPrinted>
  <dcterms:created xsi:type="dcterms:W3CDTF">2025-10-19T23:10:21Z</dcterms:created>
  <dcterms:modified xsi:type="dcterms:W3CDTF">2026-05-31T18:27:25Z</dcterms:modified>
</cp:coreProperties>
</file>