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2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367" r:id="rId3"/>
    <p:sldId id="2355" r:id="rId4"/>
    <p:sldId id="2353" r:id="rId5"/>
    <p:sldId id="2365" r:id="rId6"/>
    <p:sldId id="2369" r:id="rId7"/>
    <p:sldId id="2370" r:id="rId8"/>
    <p:sldId id="2363" r:id="rId9"/>
    <p:sldId id="152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ggie Cicco" initials="MC" lastIdx="1" clrIdx="0">
    <p:extLst>
      <p:ext uri="{19B8F6BF-5375-455C-9EA6-DF929625EA0E}">
        <p15:presenceInfo xmlns:p15="http://schemas.microsoft.com/office/powerpoint/2012/main" userId="S-1-5-21-1644491937-1532298954-725345543-1547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ED7D31"/>
    <a:srgbClr val="FFC000"/>
    <a:srgbClr val="A5A5A5"/>
    <a:srgbClr val="7030A0"/>
    <a:srgbClr val="70AD47"/>
    <a:srgbClr val="4472C4"/>
    <a:srgbClr val="0000FF"/>
    <a:srgbClr val="538233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683" autoAdjust="0"/>
    <p:restoredTop sz="91246" autoAdjust="0"/>
  </p:normalViewPr>
  <p:slideViewPr>
    <p:cSldViewPr snapToGrid="0">
      <p:cViewPr varScale="1">
        <p:scale>
          <a:sx n="38" d="100"/>
          <a:sy n="38" d="100"/>
        </p:scale>
        <p:origin x="176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roza\Documents\my%20files\enrollment%20declines\Enrollment%20declin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roza\Documents\my%20files\enrollment%20declines\Enrollment%20decli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91-D541-B705-DF59B24719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91-D541-B705-DF59B24719EA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D91-D541-B705-DF59B24719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D91-D541-B705-DF59B24719EA}"/>
              </c:ext>
            </c:extLst>
          </c:dPt>
          <c:cat>
            <c:strRef>
              <c:f>Sheet1!$A$2:$A$5</c:f>
              <c:strCache>
                <c:ptCount val="3"/>
                <c:pt idx="0">
                  <c:v>Local</c:v>
                </c:pt>
                <c:pt idx="1">
                  <c:v>Federal</c:v>
                </c:pt>
                <c:pt idx="2">
                  <c:v>State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8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91-D541-B705-DF59B2471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Sheet1!$A$9:$A$21</c:f>
              <c:strCache>
                <c:ptCount val="13"/>
                <c:pt idx="0">
                  <c:v>K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strCache>
            </c:strRef>
          </c:cat>
          <c:val>
            <c:numRef>
              <c:f>Sheet1!$A$9:$A$21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F-4D41-945A-186CDFCD561B}"/>
            </c:ext>
          </c:extLst>
        </c:ser>
        <c:ser>
          <c:idx val="1"/>
          <c:order val="1"/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Sheet1!$A$9:$A$21</c:f>
              <c:strCache>
                <c:ptCount val="13"/>
                <c:pt idx="0">
                  <c:v>K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strCache>
            </c:strRef>
          </c:cat>
          <c:val>
            <c:numRef>
              <c:f>Sheet1!$B$9:$B$21</c:f>
              <c:numCache>
                <c:formatCode>_(* #,##0_);_(* \(#,##0\);_(* "-"??_);_(@_)</c:formatCode>
                <c:ptCount val="13"/>
                <c:pt idx="0">
                  <c:v>20819</c:v>
                </c:pt>
                <c:pt idx="1">
                  <c:v>22207</c:v>
                </c:pt>
                <c:pt idx="2">
                  <c:v>23480</c:v>
                </c:pt>
                <c:pt idx="3">
                  <c:v>25606</c:v>
                </c:pt>
                <c:pt idx="4">
                  <c:v>24064</c:v>
                </c:pt>
                <c:pt idx="5">
                  <c:v>24863</c:v>
                </c:pt>
                <c:pt idx="6">
                  <c:v>24389</c:v>
                </c:pt>
                <c:pt idx="7">
                  <c:v>25592</c:v>
                </c:pt>
                <c:pt idx="8">
                  <c:v>27106</c:v>
                </c:pt>
                <c:pt idx="9">
                  <c:v>26984</c:v>
                </c:pt>
                <c:pt idx="10">
                  <c:v>28058</c:v>
                </c:pt>
                <c:pt idx="11">
                  <c:v>27119</c:v>
                </c:pt>
                <c:pt idx="12">
                  <c:v>26208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9F-4D41-945A-186CDFCD5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26"/>
        <c:axId val="402564416"/>
        <c:axId val="1406864416"/>
      </c:barChart>
      <c:catAx>
        <c:axId val="40256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6864416"/>
        <c:crosses val="autoZero"/>
        <c:auto val="1"/>
        <c:lblAlgn val="ctr"/>
        <c:lblOffset val="100"/>
        <c:noMultiLvlLbl val="0"/>
      </c:catAx>
      <c:valAx>
        <c:axId val="1406864416"/>
        <c:scaling>
          <c:orientation val="minMax"/>
          <c:max val="29000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64416"/>
        <c:crosses val="autoZero"/>
        <c:crossBetween val="between"/>
        <c:majorUnit val="25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Sheet1!$J$56</c:f>
              <c:strCache>
                <c:ptCount val="1"/>
                <c:pt idx="0">
                  <c:v>Non-ELL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Sheet1!$I$57:$I$59</c:f>
              <c:strCache>
                <c:ptCount val="3"/>
                <c:pt idx="0">
                  <c:v>22-23</c:v>
                </c:pt>
                <c:pt idx="1">
                  <c:v>23-24</c:v>
                </c:pt>
                <c:pt idx="2">
                  <c:v>24-25</c:v>
                </c:pt>
              </c:strCache>
            </c:strRef>
          </c:cat>
          <c:val>
            <c:numRef>
              <c:f>Sheet1!$J$57:$J$59</c:f>
              <c:numCache>
                <c:formatCode>_(* #,##0_);_(* \(#,##0\);_(* "-"??_);_(@_)</c:formatCode>
                <c:ptCount val="3"/>
                <c:pt idx="0">
                  <c:v>11975</c:v>
                </c:pt>
                <c:pt idx="1">
                  <c:v>11477</c:v>
                </c:pt>
                <c:pt idx="2">
                  <c:v>11242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0-AF4B-BD9C-36959D388061}"/>
            </c:ext>
          </c:extLst>
        </c:ser>
        <c:ser>
          <c:idx val="1"/>
          <c:order val="1"/>
          <c:tx>
            <c:strRef>
              <c:f>Sheet1!$K$56</c:f>
              <c:strCache>
                <c:ptCount val="1"/>
                <c:pt idx="0">
                  <c:v>ELL</c:v>
                </c:pt>
              </c:strCache>
            </c:strRef>
          </c:tx>
          <c:spPr>
            <a:pattFill prst="trellis">
              <a:fgClr>
                <a:schemeClr val="accent5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570-AF4B-BD9C-36959D388061}"/>
                </c:ext>
              </c:extLst>
            </c:dLbl>
            <c:dLbl>
              <c:idx val="1"/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570-AF4B-BD9C-36959D388061}"/>
                </c:ext>
              </c:extLst>
            </c:dLbl>
            <c:dLbl>
              <c:idx val="2"/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570-AF4B-BD9C-36959D3880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Sheet1!$I$57:$I$59</c:f>
              <c:strCache>
                <c:ptCount val="3"/>
                <c:pt idx="0">
                  <c:v>22-23</c:v>
                </c:pt>
                <c:pt idx="1">
                  <c:v>23-24</c:v>
                </c:pt>
                <c:pt idx="2">
                  <c:v>24-25</c:v>
                </c:pt>
              </c:strCache>
            </c:strRef>
          </c:cat>
          <c:val>
            <c:numRef>
              <c:f>Sheet1!$K$57:$K$59</c:f>
              <c:numCache>
                <c:formatCode>_(* #,##0_);_(* \(#,##0\);_(* "-"??_);_(@_)</c:formatCode>
                <c:ptCount val="3"/>
                <c:pt idx="0">
                  <c:v>6105</c:v>
                </c:pt>
                <c:pt idx="1">
                  <c:v>6391</c:v>
                </c:pt>
                <c:pt idx="2">
                  <c:v>6848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70-AF4B-BD9C-36959D388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355842544"/>
        <c:axId val="355844192"/>
      </c:barChart>
      <c:catAx>
        <c:axId val="35584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44192"/>
        <c:crosses val="autoZero"/>
        <c:auto val="1"/>
        <c:lblAlgn val="ctr"/>
        <c:lblOffset val="100"/>
        <c:noMultiLvlLbl val="0"/>
      </c:catAx>
      <c:valAx>
        <c:axId val="355844192"/>
        <c:scaling>
          <c:orientation val="minMax"/>
          <c:max val="1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4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0.61698</cdr:x>
      <cdr:y>0.18181</cdr:y>
    </cdr:from>
    <cdr:to>
      <cdr:x>0.77168</cdr:x>
      <cdr:y>0.35337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5AA1DEC-EE30-4BD8-AB28-5CD9EEC587BC}"/>
            </a:ext>
          </a:extLst>
        </cdr:cNvPr>
        <cdr:cNvSpPr txBox="1"/>
      </cdr:nvSpPr>
      <cdr:spPr>
        <a:xfrm xmlns:a="http://schemas.openxmlformats.org/drawingml/2006/main">
          <a:off x="2985633" y="703755"/>
          <a:ext cx="748616" cy="664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>
              <a:solidFill>
                <a:schemeClr val="bg1"/>
              </a:solidFill>
            </a:rPr>
            <a:t>Local</a:t>
          </a:r>
        </a:p>
        <a:p xmlns:a="http://schemas.openxmlformats.org/drawingml/2006/main">
          <a:pPr algn="ctr"/>
          <a:r>
            <a:rPr lang="en-US" sz="1800" b="1" dirty="0">
              <a:solidFill>
                <a:schemeClr val="bg1"/>
              </a:solidFill>
            </a:rPr>
            <a:t>44%</a:t>
          </a:r>
        </a:p>
      </cdr:txBody>
    </cdr:sp>
  </cdr:relSizeAnchor>
  <cdr:relSizeAnchor xmlns:cdr="http://schemas.openxmlformats.org/drawingml/2006/chartDrawing">
    <cdr:from>
      <cdr:x>0.23049</cdr:x>
      <cdr:y>0.15545</cdr:y>
    </cdr:from>
    <cdr:to>
      <cdr:x>0.38519</cdr:x>
      <cdr:y>0.327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286B1E4A-9836-42EA-AF0D-8AA535F1F128}"/>
            </a:ext>
          </a:extLst>
        </cdr:cNvPr>
        <cdr:cNvSpPr txBox="1"/>
      </cdr:nvSpPr>
      <cdr:spPr>
        <a:xfrm xmlns:a="http://schemas.openxmlformats.org/drawingml/2006/main">
          <a:off x="1115392" y="601719"/>
          <a:ext cx="748615" cy="664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>
              <a:solidFill>
                <a:schemeClr val="bg1"/>
              </a:solidFill>
            </a:rPr>
            <a:t>State</a:t>
          </a:r>
        </a:p>
        <a:p xmlns:a="http://schemas.openxmlformats.org/drawingml/2006/main">
          <a:pPr algn="ctr"/>
          <a:r>
            <a:rPr lang="en-US" sz="1800" b="1" dirty="0">
              <a:solidFill>
                <a:schemeClr val="bg1"/>
              </a:solidFill>
            </a:rPr>
            <a:t>47%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BE43E-9E0D-40E0-9919-26C877F4341C}" type="datetimeFigureOut">
              <a:rPr lang="en-US" smtClean="0"/>
              <a:t>5/31/26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41332-8BD6-47CF-8F31-77E421166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99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91;p1:notes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634" font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D9E03-1367-7747-9295-AA734691D3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99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D87D3-DDB9-1147-B83B-4DC52D61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AFA75-09B8-7240-5F58-A7B2BAC53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90791-86E3-19D4-D38C-AAB52AE19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634" font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81D87-7B27-21B3-CDB5-8C2B9AB12D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D9E03-1367-7747-9295-AA734691D3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54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C3BE1-2C67-7284-A82E-950E6F948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F7C69-4DF9-2740-ED0B-587ABD884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744459-CE66-4612-8A19-C8BE6A4A45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634" font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191C0-2041-0828-4640-DD6EE2FAF6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D9E03-1367-7747-9295-AA734691D3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49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3E6C7-7415-9845-8821-6C32FDC8FA9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4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CD0FB-4B6A-4B19-B33E-4BF6E53C67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402246-31C6-41A9-B526-CD1139F78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8ED64-915A-49BA-9A76-C07F32206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5207-D03A-48C6-9550-094AAA22E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7D874-1E9D-46A7-AFFB-0F4466488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6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6419-B687-4BEB-A101-F7C38ED0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349F7-25E5-4E84-889E-30B0C371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E612E-F128-4D28-93A9-D0CD1197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6066B-E7DD-4152-BDA4-54982470B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6AF9F-FBCE-494D-92A2-C6BC29C5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09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A2E4C-2B1D-480B-B7A5-68D728C9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08CD3-3CB9-4078-A38B-9692D00BD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A010D-9E43-4532-91AC-408CB6BBA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8F2AA-3313-4D5D-8465-E847215F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FF00F-A0BB-490A-9577-2A0AA98FC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72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896C-B9B7-4724-803F-AB71F3495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89A03-39F3-4EBC-A8B0-0B9F523DA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8CA83-C861-43FF-92ED-0F79AE58A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29707-400D-4E54-B1BD-1992951C7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329E9-92EC-4BD7-9C4C-81819732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2C84B-73B2-4816-87B0-BEF05DF2E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53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E905C-B440-4EF2-8B30-048687B7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6AB09-45A9-4692-8EA0-98E18CD74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805A6-EE4F-46CA-BEA4-A89F85B6A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FA25E6-7E78-4B33-B7C7-0015C1D32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06E39F-BABC-4F73-8D8A-1FA716FD9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E051C9-2DF5-4D84-BFED-F9C8D248A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42D8E5-A04C-4E5A-8FB3-31F32B95D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F72ECC-22EC-44D7-BCE6-CC7E1869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7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2B14-DBCF-43DD-8D1E-369497291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975B26-863F-4BF6-B3B2-A3AB0F658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ACDCF-F1D7-42D7-B757-CD844B33F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437E1-B58B-4478-A437-78AC7FB9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3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40008B-4508-4976-A8D5-9FF1B027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E0B7F9-79A6-4931-90B2-FAB726E85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66018-801A-4116-9E6A-536D186F6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27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91A9-226A-4483-AAB5-B912F0A99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95798-A798-490A-A91A-906B21610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3BA19-CE34-4F5F-B548-39AFC8387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2164F-469D-4894-8EDE-5160E05A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C9B762-DBA8-4150-A344-E41E6C98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0FDB0-C346-4025-9C97-3B65ACD32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2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FDD33-9FB1-4243-AF25-DA5BF889D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B918F3-ADF2-41B0-A137-AC209858C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C80A7-C4EF-4DB8-AD99-8ABB4A718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A177A-17E4-40F1-ACB9-816B2DA78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70EAA-7D62-4282-99E3-39D1EC53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1D8D9-890B-49F9-9C5A-9C8CD1141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6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6B4D4-7642-41DC-910A-D77E68814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6B4A8-0A8B-4D88-82C1-62B3FC722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FA9F9-F53F-445A-8565-11D902997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A3A0F-5A75-44D8-B944-14BA30B9A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704F4-BB0B-43E1-93F1-C74C8D73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2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2F6365-FBFA-45AD-8ACD-1DE4FADA3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FF480-C3AE-4A6D-9AD2-75BB20F01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E90F9-DCA5-49FD-A09E-02BF1FC5E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9C2E8-9012-43A5-A33A-CEFC54A7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A3793-A1B8-4A26-89B1-AD4E4ECF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84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/>
          <p:nvPr/>
        </p:nvSpPr>
        <p:spPr>
          <a:xfrm>
            <a:off x="0" y="3200400"/>
            <a:ext cx="12192001" cy="3401122"/>
          </a:xfrm>
          <a:prstGeom prst="rect">
            <a:avLst/>
          </a:prstGeom>
          <a:solidFill>
            <a:srgbClr val="72BE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609600" y="3602037"/>
            <a:ext cx="10963564" cy="2614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8" name="Google Shape;1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65480" y="917923"/>
            <a:ext cx="4661039" cy="14532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08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2F2B5E-4579-4909-A612-1C7FD7A1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892F0-9E25-41E6-8512-8BAAF622C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841B3-2374-481E-8C0D-3881D4A7D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9971A-24FE-4F15-8F7A-3DF28172BAA2}" type="datetimeFigureOut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E922F-538C-48D0-B6C2-5C8DE1C0E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74869-FE41-47E0-A7C7-16A7DA694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81323-6B95-4450-9E15-B996F14CF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5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hyperlink" Target="https://www.wsj.com/video/series/on-the-news/companies-say-2026-will-be-worst-college-grad-job-market-in-5-years/6AB72018-8DFF-497A-831B-C4577E2AFFCA" TargetMode="External"/><Relationship Id="rId4" Type="http://schemas.openxmlformats.org/officeDocument/2006/relationships/hyperlink" Target="https://www.usatoday.com/story/money/2025/11/06/october-job-cuts-surge-worst-layoffs/87127775007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nomicslab.org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hyperlink" Target="http://bit.ly/EdFiNews" TargetMode="External"/><Relationship Id="rId4" Type="http://schemas.openxmlformats.org/officeDocument/2006/relationships/hyperlink" Target="mailto:MR1170@georgetow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0" y="6601522"/>
            <a:ext cx="12192000" cy="25647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34175" y="6591690"/>
            <a:ext cx="565366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©2026 </a:t>
            </a:r>
            <a:r>
              <a:rPr lang="en-US" sz="1200" b="0" i="0" u="none" strike="noStrike" cap="none" dirty="0" err="1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Edunomics</a:t>
            </a:r>
            <a:r>
              <a:rPr lang="en-US" sz="1200" b="0" i="0" u="none" strike="noStrike" cap="none" dirty="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Lab, Georgetown University </a:t>
            </a:r>
            <a:endParaRPr dirty="0"/>
          </a:p>
        </p:txBody>
      </p:sp>
      <p:sp>
        <p:nvSpPr>
          <p:cNvPr id="95" name="Google Shape;95;p1"/>
          <p:cNvSpPr/>
          <p:nvPr/>
        </p:nvSpPr>
        <p:spPr>
          <a:xfrm>
            <a:off x="0" y="3200400"/>
            <a:ext cx="12192001" cy="3401122"/>
          </a:xfrm>
          <a:prstGeom prst="rect">
            <a:avLst/>
          </a:prstGeom>
          <a:solidFill>
            <a:srgbClr val="72BE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>
            <a:spLocks noGrp="1"/>
          </p:cNvSpPr>
          <p:nvPr>
            <p:ph type="subTitle" idx="1"/>
          </p:nvPr>
        </p:nvSpPr>
        <p:spPr>
          <a:xfrm>
            <a:off x="1536637" y="3783490"/>
            <a:ext cx="9204961" cy="3154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-US" sz="4400" dirty="0"/>
              <a:t>Under-Enrollment and School Closures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-US" sz="4400" dirty="0"/>
              <a:t>Marguerite Roza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-US" sz="4400" dirty="0"/>
              <a:t>June 4, 2026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C4122A-B136-E07F-5EFD-FFC436DAAFE6}"/>
              </a:ext>
            </a:extLst>
          </p:cNvPr>
          <p:cNvSpPr/>
          <p:nvPr/>
        </p:nvSpPr>
        <p:spPr>
          <a:xfrm>
            <a:off x="3371850" y="276999"/>
            <a:ext cx="3303270" cy="2666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7843" y="907591"/>
            <a:ext cx="4661039" cy="1453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BFBCA-F9F4-E3AE-E333-31A37A6C8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CC53A71-25FA-15D5-E026-4B1443626076}"/>
              </a:ext>
            </a:extLst>
          </p:cNvPr>
          <p:cNvSpPr txBox="1"/>
          <p:nvPr/>
        </p:nvSpPr>
        <p:spPr>
          <a:xfrm>
            <a:off x="234175" y="517879"/>
            <a:ext cx="11833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 / F   Recent changes in federal $ are wreaking havoc on district budgets.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07D95D3-7A34-675E-1C33-70EC03CFDB2F}"/>
              </a:ext>
            </a:extLst>
          </p:cNvPr>
          <p:cNvGraphicFramePr/>
          <p:nvPr/>
        </p:nvGraphicFramePr>
        <p:xfrm>
          <a:off x="0" y="1471986"/>
          <a:ext cx="4839143" cy="387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">
            <a:extLst>
              <a:ext uri="{FF2B5EF4-FFF2-40B4-BE49-F238E27FC236}">
                <a16:creationId xmlns:a16="http://schemas.microsoft.com/office/drawing/2014/main" id="{2711D92D-FF24-53E2-EF55-15EC6EF2311D}"/>
              </a:ext>
            </a:extLst>
          </p:cNvPr>
          <p:cNvSpPr txBox="1"/>
          <p:nvPr/>
        </p:nvSpPr>
        <p:spPr>
          <a:xfrm>
            <a:off x="2081675" y="4590845"/>
            <a:ext cx="903958" cy="75187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chemeClr val="bg1"/>
                </a:solidFill>
              </a:rPr>
              <a:t>Federal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8%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793F81-3541-C154-404D-B68A430AD58F}"/>
              </a:ext>
            </a:extLst>
          </p:cNvPr>
          <p:cNvSpPr txBox="1"/>
          <p:nvPr/>
        </p:nvSpPr>
        <p:spPr>
          <a:xfrm>
            <a:off x="4839143" y="1624094"/>
            <a:ext cx="7108558" cy="1956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700"/>
              </a:lnSpc>
              <a:buFont typeface="Wingdings" pitchFamily="2" charset="2"/>
              <a:buChar char="ü"/>
            </a:pPr>
            <a:r>
              <a:rPr lang="en-US" sz="2500" dirty="0"/>
              <a:t>Federal $ is a small slice of the pie.</a:t>
            </a:r>
          </a:p>
          <a:p>
            <a:pPr marL="342900" indent="-342900">
              <a:lnSpc>
                <a:spcPts val="3700"/>
              </a:lnSpc>
              <a:buFont typeface="Wingdings" pitchFamily="2" charset="2"/>
              <a:buChar char="ü"/>
            </a:pPr>
            <a:r>
              <a:rPr lang="en-US" sz="2500" dirty="0"/>
              <a:t>Federal $ has been and continues to be stable.</a:t>
            </a:r>
          </a:p>
          <a:p>
            <a:pPr marL="342900" indent="-342900">
              <a:lnSpc>
                <a:spcPts val="3700"/>
              </a:lnSpc>
              <a:buFont typeface="Wingdings" pitchFamily="2" charset="2"/>
              <a:buChar char="ü"/>
            </a:pPr>
            <a:r>
              <a:rPr lang="en-US" sz="2500" dirty="0">
                <a:latin typeface="+mn-lt"/>
              </a:rPr>
              <a:t>End of ESSER (relief funds) left holes in budgets</a:t>
            </a:r>
            <a:endParaRPr lang="en-US" sz="2500" dirty="0">
              <a:solidFill>
                <a:srgbClr val="020202"/>
              </a:solidFill>
            </a:endParaRPr>
          </a:p>
          <a:p>
            <a:pPr marL="342900" indent="-342900">
              <a:lnSpc>
                <a:spcPts val="3700"/>
              </a:lnSpc>
              <a:buFont typeface="Wingdings" pitchFamily="2" charset="2"/>
              <a:buChar char="ü"/>
            </a:pPr>
            <a:endParaRPr lang="en-US" sz="2500" dirty="0">
              <a:latin typeface="+mn-lt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9A52CE-BAD6-13E2-5632-5C5954263AE3}"/>
              </a:ext>
            </a:extLst>
          </p:cNvPr>
          <p:cNvSpPr/>
          <p:nvPr/>
        </p:nvSpPr>
        <p:spPr>
          <a:xfrm>
            <a:off x="685800" y="517879"/>
            <a:ext cx="457200" cy="523220"/>
          </a:xfrm>
          <a:prstGeom prst="ellipse">
            <a:avLst/>
          </a:prstGeom>
          <a:noFill/>
          <a:ln w="53975">
            <a:solidFill>
              <a:srgbClr val="A203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oogle Shape;96;p1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5ECFD270-8A86-D43D-66AB-C4E05755E8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0599" y="5767915"/>
            <a:ext cx="2848715" cy="85599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45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C3893-C84E-C1EB-3D5A-30C80E71A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13">
            <a:extLst>
              <a:ext uri="{FF2B5EF4-FFF2-40B4-BE49-F238E27FC236}">
                <a16:creationId xmlns:a16="http://schemas.microsoft.com/office/drawing/2014/main" id="{D468AB8B-8B9B-9147-A41E-0965CE3280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83"/>
          <a:stretch/>
        </p:blipFill>
        <p:spPr>
          <a:xfrm>
            <a:off x="2377219" y="987481"/>
            <a:ext cx="9568723" cy="75004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CF228C-AD77-9A26-1465-9679E161D49D}"/>
              </a:ext>
            </a:extLst>
          </p:cNvPr>
          <p:cNvSpPr txBox="1"/>
          <p:nvPr/>
        </p:nvSpPr>
        <p:spPr>
          <a:xfrm>
            <a:off x="234351" y="13106"/>
            <a:ext cx="12821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 / F   The bigger issue for most district finances is declining enrollment.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D566A6FE-A7E4-60FF-BBDD-1BB0D9EB4EC4}"/>
              </a:ext>
            </a:extLst>
          </p:cNvPr>
          <p:cNvSpPr txBox="1"/>
          <p:nvPr/>
        </p:nvSpPr>
        <p:spPr>
          <a:xfrm>
            <a:off x="2081675" y="4590845"/>
            <a:ext cx="903958" cy="75187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chemeClr val="bg1"/>
                </a:solidFill>
              </a:rPr>
              <a:t>Federal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</a:rPr>
              <a:t>8%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1BA02B7-3FBD-EDF6-6316-6F7EE10A63AB}"/>
              </a:ext>
            </a:extLst>
          </p:cNvPr>
          <p:cNvSpPr/>
          <p:nvPr/>
        </p:nvSpPr>
        <p:spPr>
          <a:xfrm>
            <a:off x="124502" y="28224"/>
            <a:ext cx="584200" cy="575001"/>
          </a:xfrm>
          <a:prstGeom prst="ellipse">
            <a:avLst/>
          </a:prstGeom>
          <a:noFill/>
          <a:ln w="53975">
            <a:solidFill>
              <a:srgbClr val="A203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BAB81DF7-B280-474E-001A-5DBE82C5C6D6}"/>
              </a:ext>
            </a:extLst>
          </p:cNvPr>
          <p:cNvSpPr/>
          <p:nvPr/>
        </p:nvSpPr>
        <p:spPr>
          <a:xfrm>
            <a:off x="9870157" y="4585327"/>
            <a:ext cx="2256949" cy="1098114"/>
          </a:xfrm>
          <a:prstGeom prst="wedgeRoundRectCallout">
            <a:avLst>
              <a:gd name="adj1" fmla="val 3861"/>
              <a:gd name="adj2" fmla="val -77760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US has too many schools.</a:t>
            </a:r>
          </a:p>
        </p:txBody>
      </p:sp>
      <p:sp>
        <p:nvSpPr>
          <p:cNvPr id="21" name="Rounded Rectangular Callout 20">
            <a:extLst>
              <a:ext uri="{FF2B5EF4-FFF2-40B4-BE49-F238E27FC236}">
                <a16:creationId xmlns:a16="http://schemas.microsoft.com/office/drawing/2014/main" id="{CD7EA4AE-E81D-6395-B618-03B2AFB9D661}"/>
              </a:ext>
            </a:extLst>
          </p:cNvPr>
          <p:cNvSpPr/>
          <p:nvPr/>
        </p:nvSpPr>
        <p:spPr>
          <a:xfrm>
            <a:off x="54030" y="4271925"/>
            <a:ext cx="2027645" cy="862459"/>
          </a:xfrm>
          <a:prstGeom prst="wedgeRoundRectCallout">
            <a:avLst>
              <a:gd name="adj1" fmla="val 48580"/>
              <a:gd name="adj2" fmla="val -80160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Enrollment drives revenues.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B30EEA15-326B-8375-B65D-0E45013D8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9522"/>
            <a:ext cx="2588567" cy="2664206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Enrollment declines (2022 to 2031) will force downsizing for years to come</a:t>
            </a:r>
          </a:p>
        </p:txBody>
      </p:sp>
      <p:pic>
        <p:nvPicPr>
          <p:cNvPr id="17" name="Google Shape;96;p1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8CB6FD40-C0C9-1AF3-A582-AABCEFC74D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75869" y="6241590"/>
            <a:ext cx="2045526" cy="650052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797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21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91F929C-64B9-39B0-EAED-E485F61D7613}"/>
              </a:ext>
            </a:extLst>
          </p:cNvPr>
          <p:cNvGraphicFramePr>
            <a:graphicFrameLocks/>
          </p:cNvGraphicFramePr>
          <p:nvPr/>
        </p:nvGraphicFramePr>
        <p:xfrm>
          <a:off x="2482850" y="-261850"/>
          <a:ext cx="3785508" cy="606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EB810BE-6981-4F51-B92B-DC5AB5307A8F}"/>
              </a:ext>
            </a:extLst>
          </p:cNvPr>
          <p:cNvSpPr txBox="1"/>
          <p:nvPr/>
        </p:nvSpPr>
        <p:spPr>
          <a:xfrm>
            <a:off x="8600735" y="6581001"/>
            <a:ext cx="5653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©2020 Edunomics Lab, Georgetown University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2B3A48-EF2F-6148-935A-FFF11CEDCC40}"/>
              </a:ext>
            </a:extLst>
          </p:cNvPr>
          <p:cNvSpPr txBox="1"/>
          <p:nvPr/>
        </p:nvSpPr>
        <p:spPr>
          <a:xfrm>
            <a:off x="74026" y="1176358"/>
            <a:ext cx="2804584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Understanding enrollment shifts now requires carefully monitoring of  enrollment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7B7CD7-6B59-4A67-B65F-2F1AE66395A6}"/>
              </a:ext>
            </a:extLst>
          </p:cNvPr>
          <p:cNvSpPr/>
          <p:nvPr/>
        </p:nvSpPr>
        <p:spPr>
          <a:xfrm>
            <a:off x="1569" y="5802400"/>
            <a:ext cx="12192000" cy="71933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BFCA95-A479-4597-BF49-B2CAF3D3F34D}"/>
              </a:ext>
            </a:extLst>
          </p:cNvPr>
          <p:cNvSpPr/>
          <p:nvPr/>
        </p:nvSpPr>
        <p:spPr>
          <a:xfrm>
            <a:off x="1569" y="6516964"/>
            <a:ext cx="4274801" cy="328614"/>
          </a:xfrm>
          <a:prstGeom prst="rect">
            <a:avLst/>
          </a:prstGeom>
          <a:solidFill>
            <a:srgbClr val="B8D8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Edunomics_LOGO_E Only_White.eps">
            <a:extLst>
              <a:ext uri="{FF2B5EF4-FFF2-40B4-BE49-F238E27FC236}">
                <a16:creationId xmlns:a16="http://schemas.microsoft.com/office/drawing/2014/main" id="{BA60867E-318C-431C-A3E0-8036364E3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797" y="5945274"/>
            <a:ext cx="369867" cy="4726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D12320D-B76A-43A0-A47C-585DA1D1ACCD}"/>
              </a:ext>
            </a:extLst>
          </p:cNvPr>
          <p:cNvSpPr/>
          <p:nvPr/>
        </p:nvSpPr>
        <p:spPr>
          <a:xfrm>
            <a:off x="3961135" y="6516964"/>
            <a:ext cx="8232438" cy="328613"/>
          </a:xfrm>
          <a:prstGeom prst="rect">
            <a:avLst/>
          </a:prstGeom>
          <a:solidFill>
            <a:srgbClr val="64A7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00CF2-B152-41B3-88DF-C4D65B7D5378}"/>
              </a:ext>
            </a:extLst>
          </p:cNvPr>
          <p:cNvSpPr txBox="1"/>
          <p:nvPr/>
        </p:nvSpPr>
        <p:spPr>
          <a:xfrm>
            <a:off x="8602304" y="6554291"/>
            <a:ext cx="5653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©2026 </a:t>
            </a:r>
            <a:r>
              <a:rPr lang="en-US" sz="1200" b="1" dirty="0" err="1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Edunomics</a:t>
            </a:r>
            <a:r>
              <a:rPr lang="en-US" sz="1200" b="1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 Lab, Georgetown University 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71D7069E-56B0-E919-7270-5CD53CAE0FD2}"/>
              </a:ext>
            </a:extLst>
          </p:cNvPr>
          <p:cNvSpPr/>
          <p:nvPr/>
        </p:nvSpPr>
        <p:spPr>
          <a:xfrm flipH="1">
            <a:off x="3535181" y="1899707"/>
            <a:ext cx="2443396" cy="1309030"/>
          </a:xfrm>
          <a:prstGeom prst="wedgeEllipseCallout">
            <a:avLst>
              <a:gd name="adj1" fmla="val 41049"/>
              <a:gd name="adj2" fmla="val -646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en-US" sz="2000" dirty="0">
                <a:solidFill>
                  <a:schemeClr val="bg1"/>
                </a:solidFill>
              </a:rPr>
              <a:t>Falling birth rates mean fewer students each year.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3DAC5-5CE3-B1BC-64EF-BEC8608C6A51}"/>
              </a:ext>
            </a:extLst>
          </p:cNvPr>
          <p:cNvSpPr txBox="1"/>
          <p:nvPr/>
        </p:nvSpPr>
        <p:spPr>
          <a:xfrm>
            <a:off x="3535181" y="3886200"/>
            <a:ext cx="21950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Miami-Dade Enrollment Fall ‘25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D1A19A2-5EA6-E2C6-C0FC-E820F71DE242}"/>
              </a:ext>
            </a:extLst>
          </p:cNvPr>
          <p:cNvGraphicFramePr>
            <a:graphicFrameLocks/>
          </p:cNvGraphicFramePr>
          <p:nvPr/>
        </p:nvGraphicFramePr>
        <p:xfrm>
          <a:off x="7141359" y="117327"/>
          <a:ext cx="4159250" cy="6064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FFE970F-6543-002D-6849-633CB89EE4EE}"/>
              </a:ext>
            </a:extLst>
          </p:cNvPr>
          <p:cNvSpPr txBox="1"/>
          <p:nvPr/>
        </p:nvSpPr>
        <p:spPr>
          <a:xfrm>
            <a:off x="11108476" y="3453179"/>
            <a:ext cx="126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Non-ELL students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F22EA8-058E-E97B-0557-62DACCD188DD}"/>
              </a:ext>
            </a:extLst>
          </p:cNvPr>
          <p:cNvSpPr txBox="1"/>
          <p:nvPr/>
        </p:nvSpPr>
        <p:spPr>
          <a:xfrm>
            <a:off x="11112902" y="1097280"/>
            <a:ext cx="126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ELL students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B03B14-A6A4-0E3C-18E2-9F8F78E6CF8E}"/>
              </a:ext>
            </a:extLst>
          </p:cNvPr>
          <p:cNvSpPr txBox="1"/>
          <p:nvPr/>
        </p:nvSpPr>
        <p:spPr>
          <a:xfrm>
            <a:off x="8454501" y="4313827"/>
            <a:ext cx="21950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Highline Public Schools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3B28C28-2F52-A123-E7AB-03DF5C94E68C}"/>
              </a:ext>
            </a:extLst>
          </p:cNvPr>
          <p:cNvSpPr/>
          <p:nvPr/>
        </p:nvSpPr>
        <p:spPr>
          <a:xfrm rot="2152617">
            <a:off x="3240627" y="118041"/>
            <a:ext cx="661673" cy="1730828"/>
          </a:xfrm>
          <a:prstGeom prst="ellipse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Oval Callout 17">
            <a:extLst>
              <a:ext uri="{FF2B5EF4-FFF2-40B4-BE49-F238E27FC236}">
                <a16:creationId xmlns:a16="http://schemas.microsoft.com/office/drawing/2014/main" id="{BD5916D7-D6E4-E378-4B3E-FB7355BCC9AC}"/>
              </a:ext>
            </a:extLst>
          </p:cNvPr>
          <p:cNvSpPr/>
          <p:nvPr/>
        </p:nvSpPr>
        <p:spPr>
          <a:xfrm flipH="1">
            <a:off x="6855656" y="2680949"/>
            <a:ext cx="2443396" cy="1309030"/>
          </a:xfrm>
          <a:prstGeom prst="wedgeEllipseCallout">
            <a:avLst>
              <a:gd name="adj1" fmla="val -53133"/>
              <a:gd name="adj2" fmla="val -6116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en-US" sz="2000" dirty="0">
                <a:solidFill>
                  <a:schemeClr val="bg1"/>
                </a:solidFill>
              </a:rPr>
              <a:t>New ELL students were masking declines.</a:t>
            </a:r>
          </a:p>
        </p:txBody>
      </p:sp>
    </p:spTree>
    <p:extLst>
      <p:ext uri="{BB962C8B-B14F-4D97-AF65-F5344CB8AC3E}">
        <p14:creationId xmlns:p14="http://schemas.microsoft.com/office/powerpoint/2010/main" val="42376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  <p:bldP spid="6" grpId="0" animBg="1"/>
      <p:bldGraphic spid="7" grpId="0">
        <p:bldAsOne/>
      </p:bldGraphic>
      <p:bldP spid="13" grpId="0"/>
      <p:bldP spid="14" grpId="0"/>
      <p:bldP spid="15" grpId="0" animBg="1"/>
      <p:bldP spid="3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dunomics_LOGO_E Only_White.eps">
            <a:extLst>
              <a:ext uri="{FF2B5EF4-FFF2-40B4-BE49-F238E27FC236}">
                <a16:creationId xmlns:a16="http://schemas.microsoft.com/office/drawing/2014/main" id="{99F20336-3E6D-2744-8D64-B38C871B5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493" y="5971984"/>
            <a:ext cx="369867" cy="472608"/>
          </a:xfrm>
          <a:prstGeom prst="rect">
            <a:avLst/>
          </a:prstGeom>
        </p:spPr>
      </p:pic>
      <p:pic>
        <p:nvPicPr>
          <p:cNvPr id="22" name="Picture 21" descr="Edunomics_LOGO_E Only_White.eps">
            <a:extLst>
              <a:ext uri="{FF2B5EF4-FFF2-40B4-BE49-F238E27FC236}">
                <a16:creationId xmlns:a16="http://schemas.microsoft.com/office/drawing/2014/main" id="{AC498E30-C49D-4A7A-B0AE-4C3E95D83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493" y="5971984"/>
            <a:ext cx="369867" cy="47260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5B15FF0-6FCB-44A9-AB3B-FB87E696F7B2}"/>
              </a:ext>
            </a:extLst>
          </p:cNvPr>
          <p:cNvSpPr txBox="1"/>
          <p:nvPr/>
        </p:nvSpPr>
        <p:spPr>
          <a:xfrm>
            <a:off x="8600735" y="6581001"/>
            <a:ext cx="5653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©2019 Edunomics Lab, Georgetown University </a:t>
            </a:r>
          </a:p>
        </p:txBody>
      </p:sp>
      <p:pic>
        <p:nvPicPr>
          <p:cNvPr id="18" name="Picture 17" descr="Edunomics_LOGO_E Only_White.eps">
            <a:extLst>
              <a:ext uri="{FF2B5EF4-FFF2-40B4-BE49-F238E27FC236}">
                <a16:creationId xmlns:a16="http://schemas.microsoft.com/office/drawing/2014/main" id="{3BF7654A-7FCF-39C9-FC82-F8B7E58FB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493" y="6004545"/>
            <a:ext cx="369867" cy="47260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46A725B-7222-1806-3BA4-D5E2376D5C3F}"/>
              </a:ext>
            </a:extLst>
          </p:cNvPr>
          <p:cNvGrpSpPr/>
          <p:nvPr/>
        </p:nvGrpSpPr>
        <p:grpSpPr>
          <a:xfrm>
            <a:off x="0" y="6056936"/>
            <a:ext cx="12192000" cy="811753"/>
            <a:chOff x="0" y="6056936"/>
            <a:chExt cx="12192000" cy="811753"/>
          </a:xfrm>
        </p:grpSpPr>
        <p:pic>
          <p:nvPicPr>
            <p:cNvPr id="19" name="Picture 18" descr="Edunomics_LOGO_E Only_White.eps">
              <a:extLst>
                <a:ext uri="{FF2B5EF4-FFF2-40B4-BE49-F238E27FC236}">
                  <a16:creationId xmlns:a16="http://schemas.microsoft.com/office/drawing/2014/main" id="{34F04282-2D98-8BA7-AB3F-68A60959C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1228" y="6180695"/>
              <a:ext cx="369867" cy="47260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C99AE5-7D3F-5AE7-69D7-BC2B3632EC66}"/>
                </a:ext>
              </a:extLst>
            </p:cNvPr>
            <p:cNvSpPr txBox="1"/>
            <p:nvPr/>
          </p:nvSpPr>
          <p:spPr>
            <a:xfrm>
              <a:off x="234175" y="6591690"/>
              <a:ext cx="56536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 Neue Light" charset="0"/>
                  <a:ea typeface="Helvetica Neue Light" charset="0"/>
                  <a:cs typeface="Helvetica Neue Light" charset="0"/>
                </a:rPr>
                <a:t>©2018Edunomics Lab, Georgetown University 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FE677D7-CF14-0181-A5A4-FC4C9FAF7792}"/>
                </a:ext>
              </a:extLst>
            </p:cNvPr>
            <p:cNvGrpSpPr/>
            <p:nvPr/>
          </p:nvGrpSpPr>
          <p:grpSpPr>
            <a:xfrm>
              <a:off x="0" y="6056936"/>
              <a:ext cx="12192000" cy="811753"/>
              <a:chOff x="0" y="6056936"/>
              <a:chExt cx="12192000" cy="81175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7F0C5B-90ED-9BEF-490D-FC1EC677F43B}"/>
                  </a:ext>
                </a:extLst>
              </p:cNvPr>
              <p:cNvSpPr/>
              <p:nvPr/>
            </p:nvSpPr>
            <p:spPr>
              <a:xfrm>
                <a:off x="0" y="6601522"/>
                <a:ext cx="12192000" cy="25647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74AA37-28F4-D5CA-3198-23D600B14122}"/>
                  </a:ext>
                </a:extLst>
              </p:cNvPr>
              <p:cNvSpPr txBox="1"/>
              <p:nvPr/>
            </p:nvSpPr>
            <p:spPr>
              <a:xfrm>
                <a:off x="234175" y="6591690"/>
                <a:ext cx="56536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©2026 </a:t>
                </a:r>
                <a:r>
                  <a:rPr lang="en-US" sz="1200" dirty="0" err="1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Edunomics</a:t>
                </a:r>
                <a:r>
                  <a:rPr lang="en-US" sz="1200" dirty="0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 Lab, Georgetown University </a:t>
                </a:r>
              </a:p>
            </p:txBody>
          </p:sp>
          <p:pic>
            <p:nvPicPr>
              <p:cNvPr id="28" name="Picture 27" descr="Edunomics_LOGO_E Only_White.eps">
                <a:extLst>
                  <a:ext uri="{FF2B5EF4-FFF2-40B4-BE49-F238E27FC236}">
                    <a16:creationId xmlns:a16="http://schemas.microsoft.com/office/drawing/2014/main" id="{A5A9C893-EB01-F3E8-F68F-D14A30DAC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42649" y="6056936"/>
                <a:ext cx="369867" cy="472608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D08D033-77DB-B910-3B09-1B8A1AC2E2CF}"/>
              </a:ext>
            </a:extLst>
          </p:cNvPr>
          <p:cNvSpPr txBox="1"/>
          <p:nvPr/>
        </p:nvSpPr>
        <p:spPr>
          <a:xfrm>
            <a:off x="234175" y="3606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 / F   Districts have more staff than at any time in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AF44C-2BDF-3200-EC7E-D36D1096E599}"/>
              </a:ext>
            </a:extLst>
          </p:cNvPr>
          <p:cNvSpPr txBox="1">
            <a:spLocks/>
          </p:cNvSpPr>
          <p:nvPr/>
        </p:nvSpPr>
        <p:spPr>
          <a:xfrm>
            <a:off x="140298" y="967237"/>
            <a:ext cx="6481220" cy="473592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endParaRPr lang="en-US" dirty="0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C57B9C25-A210-D3C2-FA48-5DC202585AA6}"/>
              </a:ext>
            </a:extLst>
          </p:cNvPr>
          <p:cNvSpPr/>
          <p:nvPr/>
        </p:nvSpPr>
        <p:spPr>
          <a:xfrm>
            <a:off x="9331165" y="784618"/>
            <a:ext cx="2780702" cy="1968500"/>
          </a:xfrm>
          <a:prstGeom prst="wedgeRoundRectCallout">
            <a:avLst>
              <a:gd name="adj1" fmla="val -70559"/>
              <a:gd name="adj2" fmla="val 4737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300"/>
              </a:lnSpc>
            </a:pPr>
            <a:r>
              <a:rPr lang="en-US" sz="2400" dirty="0"/>
              <a:t>Covid funds enabled districts to add staff.</a:t>
            </a:r>
          </a:p>
          <a:p>
            <a:pPr>
              <a:lnSpc>
                <a:spcPts val="2300"/>
              </a:lnSpc>
            </a:pPr>
            <a:endParaRPr lang="en-US" sz="2400" dirty="0"/>
          </a:p>
          <a:p>
            <a:pPr>
              <a:lnSpc>
                <a:spcPts val="2300"/>
              </a:lnSpc>
            </a:pPr>
            <a:r>
              <a:rPr lang="en-US" sz="2400" dirty="0"/>
              <a:t>Most won’t be able to sustain them all.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67E7A94-6ACB-3E72-E80B-045DA439E7A8}"/>
              </a:ext>
            </a:extLst>
          </p:cNvPr>
          <p:cNvSpPr/>
          <p:nvPr/>
        </p:nvSpPr>
        <p:spPr>
          <a:xfrm>
            <a:off x="9331165" y="2931089"/>
            <a:ext cx="2780702" cy="1691197"/>
          </a:xfrm>
          <a:prstGeom prst="wedgeRoundRectCallout">
            <a:avLst>
              <a:gd name="adj1" fmla="val -72386"/>
              <a:gd name="adj2" fmla="val 29769"/>
              <a:gd name="adj3" fmla="val 16667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300"/>
              </a:lnSpc>
            </a:pPr>
            <a:r>
              <a:rPr lang="en-US" sz="2400" dirty="0"/>
              <a:t>Declining birth rates and reduced immigration mean enrollments will continue </a:t>
            </a:r>
            <a:r>
              <a:rPr lang="en-US" sz="2400"/>
              <a:t>to fall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222B9DB-6C2D-C1B7-659E-89D7DFACB81A}"/>
              </a:ext>
            </a:extLst>
          </p:cNvPr>
          <p:cNvSpPr/>
          <p:nvPr/>
        </p:nvSpPr>
        <p:spPr>
          <a:xfrm>
            <a:off x="72489" y="24712"/>
            <a:ext cx="584200" cy="575001"/>
          </a:xfrm>
          <a:prstGeom prst="ellipse">
            <a:avLst/>
          </a:prstGeom>
          <a:noFill/>
          <a:ln w="53975">
            <a:solidFill>
              <a:srgbClr val="A203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7DA941-B6D3-4AAC-8E28-0F4A77894E12}"/>
              </a:ext>
            </a:extLst>
          </p:cNvPr>
          <p:cNvSpPr/>
          <p:nvPr/>
        </p:nvSpPr>
        <p:spPr>
          <a:xfrm>
            <a:off x="6217920" y="1907177"/>
            <a:ext cx="1076969" cy="2062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CB1D72-5C9F-593E-AC00-7A3A15B7AF18}"/>
              </a:ext>
            </a:extLst>
          </p:cNvPr>
          <p:cNvSpPr/>
          <p:nvPr/>
        </p:nvSpPr>
        <p:spPr>
          <a:xfrm rot="18885068">
            <a:off x="6040851" y="3267493"/>
            <a:ext cx="330077" cy="235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9513AF-29D2-F4F5-9CE9-7D41EAB92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27" y="750158"/>
            <a:ext cx="7112000" cy="5594885"/>
          </a:xfrm>
          <a:prstGeom prst="rect">
            <a:avLst/>
          </a:prstGeom>
        </p:spPr>
      </p:pic>
      <p:pic>
        <p:nvPicPr>
          <p:cNvPr id="14" name="Google Shape;96;p1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348CF426-2ABE-E18F-0C8B-92B0656D7DF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75869" y="6241590"/>
            <a:ext cx="2045526" cy="650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63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9620F-5167-27D9-9F9C-D826D6D4C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29AD437-4277-4192-B259-6B66AF211436}"/>
              </a:ext>
            </a:extLst>
          </p:cNvPr>
          <p:cNvGrpSpPr/>
          <p:nvPr/>
        </p:nvGrpSpPr>
        <p:grpSpPr>
          <a:xfrm>
            <a:off x="0" y="5921298"/>
            <a:ext cx="12192001" cy="947391"/>
            <a:chOff x="0" y="5921298"/>
            <a:chExt cx="12192001" cy="947391"/>
          </a:xfrm>
        </p:grpSpPr>
        <p:pic>
          <p:nvPicPr>
            <p:cNvPr id="18" name="Picture 17" descr="Edunomics_LOGO_E Only_White.eps">
              <a:extLst>
                <a:ext uri="{FF2B5EF4-FFF2-40B4-BE49-F238E27FC236}">
                  <a16:creationId xmlns:a16="http://schemas.microsoft.com/office/drawing/2014/main" id="{496141EC-4C61-E987-3A1E-00CC0BC4B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1228" y="6180695"/>
              <a:ext cx="369867" cy="47260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C87247C-7E06-F61B-E870-D5777C0FB71F}"/>
                </a:ext>
              </a:extLst>
            </p:cNvPr>
            <p:cNvSpPr txBox="1"/>
            <p:nvPr/>
          </p:nvSpPr>
          <p:spPr>
            <a:xfrm>
              <a:off x="234175" y="6591690"/>
              <a:ext cx="56536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 Neue Light" charset="0"/>
                  <a:ea typeface="Helvetica Neue Light" charset="0"/>
                  <a:cs typeface="Helvetica Neue Light" charset="0"/>
                </a:rPr>
                <a:t>©2018Edunomics Lab, Georgetown University 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C15FB1-5A21-C2E4-E979-4E4BBF0C9CA0}"/>
                </a:ext>
              </a:extLst>
            </p:cNvPr>
            <p:cNvGrpSpPr/>
            <p:nvPr/>
          </p:nvGrpSpPr>
          <p:grpSpPr>
            <a:xfrm>
              <a:off x="0" y="5921298"/>
              <a:ext cx="12192001" cy="947391"/>
              <a:chOff x="0" y="5921298"/>
              <a:chExt cx="12192001" cy="94739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5404CF8-5A67-081D-B10D-B4F1C3E2BC38}"/>
                  </a:ext>
                </a:extLst>
              </p:cNvPr>
              <p:cNvSpPr/>
              <p:nvPr/>
            </p:nvSpPr>
            <p:spPr>
              <a:xfrm>
                <a:off x="0" y="6601522"/>
                <a:ext cx="12192000" cy="25647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3082B1-322F-056C-4CF9-2F7D81ADB336}"/>
                  </a:ext>
                </a:extLst>
              </p:cNvPr>
              <p:cNvSpPr txBox="1"/>
              <p:nvPr/>
            </p:nvSpPr>
            <p:spPr>
              <a:xfrm>
                <a:off x="234175" y="6591690"/>
                <a:ext cx="56536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©2026 </a:t>
                </a:r>
                <a:r>
                  <a:rPr lang="en-US" sz="1200" dirty="0" err="1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Edunomics</a:t>
                </a:r>
                <a:r>
                  <a:rPr lang="en-US" sz="1200" dirty="0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 Lab, Georgetown University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B599F64-643D-A329-74BF-6D822F7DF110}"/>
                  </a:ext>
                </a:extLst>
              </p:cNvPr>
              <p:cNvSpPr/>
              <p:nvPr/>
            </p:nvSpPr>
            <p:spPr>
              <a:xfrm>
                <a:off x="0" y="5921298"/>
                <a:ext cx="12192001" cy="680224"/>
              </a:xfrm>
              <a:prstGeom prst="rect">
                <a:avLst/>
              </a:prstGeom>
              <a:solidFill>
                <a:srgbClr val="72BE2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4" name="Picture 23" descr="Edunomics_LOGO_E Only_White.eps">
                <a:extLst>
                  <a:ext uri="{FF2B5EF4-FFF2-40B4-BE49-F238E27FC236}">
                    <a16:creationId xmlns:a16="http://schemas.microsoft.com/office/drawing/2014/main" id="{23D1A28C-B887-A18D-EA89-5DEBE9430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42649" y="6056936"/>
                <a:ext cx="369867" cy="472608"/>
              </a:xfrm>
              <a:prstGeom prst="rect">
                <a:avLst/>
              </a:prstGeom>
            </p:spPr>
          </p:pic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B0075CA-71B8-0F3E-7D00-3A4210451032}"/>
              </a:ext>
            </a:extLst>
          </p:cNvPr>
          <p:cNvSpPr txBox="1"/>
          <p:nvPr/>
        </p:nvSpPr>
        <p:spPr>
          <a:xfrm>
            <a:off x="8589652" y="1649507"/>
            <a:ext cx="3423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See trends for each district and state here:</a:t>
            </a:r>
          </a:p>
          <a:p>
            <a:r>
              <a:rPr lang="en-US" sz="2400" dirty="0" err="1"/>
              <a:t>edunomicslab.org</a:t>
            </a:r>
            <a:r>
              <a:rPr lang="en-US" sz="2400" dirty="0"/>
              <a:t>/</a:t>
            </a:r>
            <a:r>
              <a:rPr lang="en-US" sz="2400" dirty="0" err="1"/>
              <a:t>wanda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04884F-EDCD-A0A6-F9F1-B2D5C19DD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45" y="44836"/>
            <a:ext cx="7772400" cy="587646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BC7E29D-C63C-9B3A-50FA-85E15912FBDF}"/>
              </a:ext>
            </a:extLst>
          </p:cNvPr>
          <p:cNvSpPr/>
          <p:nvPr/>
        </p:nvSpPr>
        <p:spPr>
          <a:xfrm>
            <a:off x="3489649" y="1063690"/>
            <a:ext cx="1903445" cy="466530"/>
          </a:xfrm>
          <a:prstGeom prst="ellipse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A161EF-39DD-92FD-DC79-7305950B630C}"/>
              </a:ext>
            </a:extLst>
          </p:cNvPr>
          <p:cNvSpPr/>
          <p:nvPr/>
        </p:nvSpPr>
        <p:spPr>
          <a:xfrm>
            <a:off x="5645093" y="3366058"/>
            <a:ext cx="1115120" cy="466530"/>
          </a:xfrm>
          <a:prstGeom prst="ellipse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E4F5C7-1F4C-1437-9980-9547E824FA5E}"/>
              </a:ext>
            </a:extLst>
          </p:cNvPr>
          <p:cNvSpPr/>
          <p:nvPr/>
        </p:nvSpPr>
        <p:spPr>
          <a:xfrm>
            <a:off x="3489649" y="4991151"/>
            <a:ext cx="1903444" cy="466530"/>
          </a:xfrm>
          <a:prstGeom prst="ellipse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5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29DEF-839E-5592-96B8-89EBFB34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0B9D613-C32F-BC55-C296-2042AB54CCB7}"/>
              </a:ext>
            </a:extLst>
          </p:cNvPr>
          <p:cNvGrpSpPr/>
          <p:nvPr/>
        </p:nvGrpSpPr>
        <p:grpSpPr>
          <a:xfrm>
            <a:off x="0" y="5921298"/>
            <a:ext cx="12192001" cy="947391"/>
            <a:chOff x="0" y="5921298"/>
            <a:chExt cx="12192001" cy="947391"/>
          </a:xfrm>
        </p:grpSpPr>
        <p:pic>
          <p:nvPicPr>
            <p:cNvPr id="18" name="Picture 17" descr="Edunomics_LOGO_E Only_White.eps">
              <a:extLst>
                <a:ext uri="{FF2B5EF4-FFF2-40B4-BE49-F238E27FC236}">
                  <a16:creationId xmlns:a16="http://schemas.microsoft.com/office/drawing/2014/main" id="{85AF58E2-68E6-5F8A-BBDC-E1D325A85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1228" y="6180695"/>
              <a:ext cx="369867" cy="47260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54E880A-426B-2395-6360-C0D785E6263D}"/>
                </a:ext>
              </a:extLst>
            </p:cNvPr>
            <p:cNvSpPr txBox="1"/>
            <p:nvPr/>
          </p:nvSpPr>
          <p:spPr>
            <a:xfrm>
              <a:off x="234175" y="6591690"/>
              <a:ext cx="56536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 Neue Light" charset="0"/>
                  <a:ea typeface="Helvetica Neue Light" charset="0"/>
                  <a:cs typeface="Helvetica Neue Light" charset="0"/>
                </a:rPr>
                <a:t>©2018Edunomics Lab, Georgetown University 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E1A359-B6DA-FAA2-6097-9781D36CB9E5}"/>
                </a:ext>
              </a:extLst>
            </p:cNvPr>
            <p:cNvGrpSpPr/>
            <p:nvPr/>
          </p:nvGrpSpPr>
          <p:grpSpPr>
            <a:xfrm>
              <a:off x="0" y="5921298"/>
              <a:ext cx="12192001" cy="947391"/>
              <a:chOff x="0" y="5921298"/>
              <a:chExt cx="12192001" cy="94739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A4513F0-8242-29CD-EF6A-6B93B1BCC307}"/>
                  </a:ext>
                </a:extLst>
              </p:cNvPr>
              <p:cNvSpPr/>
              <p:nvPr/>
            </p:nvSpPr>
            <p:spPr>
              <a:xfrm>
                <a:off x="0" y="6601522"/>
                <a:ext cx="12192000" cy="25647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4F8A40F-397E-94FD-ECD0-17E863F5CEEA}"/>
                  </a:ext>
                </a:extLst>
              </p:cNvPr>
              <p:cNvSpPr txBox="1"/>
              <p:nvPr/>
            </p:nvSpPr>
            <p:spPr>
              <a:xfrm>
                <a:off x="234175" y="6591690"/>
                <a:ext cx="56536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©2026 </a:t>
                </a:r>
                <a:r>
                  <a:rPr lang="en-US" sz="1200" dirty="0" err="1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Edunomics</a:t>
                </a:r>
                <a:r>
                  <a:rPr lang="en-US" sz="1200" dirty="0">
                    <a:solidFill>
                      <a:schemeClr val="bg1"/>
                    </a:solidFill>
                    <a:latin typeface="Helvetica Neue Light" charset="0"/>
                    <a:ea typeface="Helvetica Neue Light" charset="0"/>
                    <a:cs typeface="Helvetica Neue Light" charset="0"/>
                  </a:rPr>
                  <a:t> Lab, Georgetown University 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091A223-B762-BF0C-5A60-1B102D715C83}"/>
                  </a:ext>
                </a:extLst>
              </p:cNvPr>
              <p:cNvSpPr/>
              <p:nvPr/>
            </p:nvSpPr>
            <p:spPr>
              <a:xfrm>
                <a:off x="0" y="5921298"/>
                <a:ext cx="12192001" cy="680224"/>
              </a:xfrm>
              <a:prstGeom prst="rect">
                <a:avLst/>
              </a:prstGeom>
              <a:solidFill>
                <a:srgbClr val="72BE2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4" name="Picture 23" descr="Edunomics_LOGO_E Only_White.eps">
                <a:extLst>
                  <a:ext uri="{FF2B5EF4-FFF2-40B4-BE49-F238E27FC236}">
                    <a16:creationId xmlns:a16="http://schemas.microsoft.com/office/drawing/2014/main" id="{CC6E7F4D-1094-95C8-026E-57923C807E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42649" y="6056936"/>
                <a:ext cx="369867" cy="472608"/>
              </a:xfrm>
              <a:prstGeom prst="rect">
                <a:avLst/>
              </a:prstGeom>
            </p:spPr>
          </p:pic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ADA5F4A-D28D-76C4-38D1-72FFD48D6F63}"/>
              </a:ext>
            </a:extLst>
          </p:cNvPr>
          <p:cNvSpPr txBox="1"/>
          <p:nvPr/>
        </p:nvSpPr>
        <p:spPr>
          <a:xfrm>
            <a:off x="388958" y="6056936"/>
            <a:ext cx="118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See here for each district’s data:  </a:t>
            </a:r>
            <a:r>
              <a:rPr lang="en-US" sz="2400" dirty="0" err="1"/>
              <a:t>edunomicslab.org</a:t>
            </a:r>
            <a:r>
              <a:rPr lang="en-US" sz="2400" dirty="0"/>
              <a:t>/spending-v-outcomes-2/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4AF50E-AE64-F0C2-EDB9-603FC2DC9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60" y="0"/>
            <a:ext cx="9440367" cy="59694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361B9A-63DA-F150-C20D-F1465EF4DD01}"/>
              </a:ext>
            </a:extLst>
          </p:cNvPr>
          <p:cNvSpPr/>
          <p:nvPr/>
        </p:nvSpPr>
        <p:spPr>
          <a:xfrm>
            <a:off x="8192278" y="1287623"/>
            <a:ext cx="1791478" cy="1455577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233D6-8E38-B8A5-32F9-849D640FF50E}"/>
              </a:ext>
            </a:extLst>
          </p:cNvPr>
          <p:cNvSpPr txBox="1"/>
          <p:nvPr/>
        </p:nvSpPr>
        <p:spPr>
          <a:xfrm>
            <a:off x="10300995" y="1287623"/>
            <a:ext cx="1791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These schools are small and expensive.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85C726-9F60-280E-A67F-8FC25B6262F4}"/>
              </a:ext>
            </a:extLst>
          </p:cNvPr>
          <p:cNvSpPr txBox="1"/>
          <p:nvPr/>
        </p:nvSpPr>
        <p:spPr>
          <a:xfrm>
            <a:off x="5118544" y="256478"/>
            <a:ext cx="5598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Fairfax County Elementary Schools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F44B38-1C0B-6A44-7207-732DED5DF1D0}"/>
              </a:ext>
            </a:extLst>
          </p:cNvPr>
          <p:cNvSpPr/>
          <p:nvPr/>
        </p:nvSpPr>
        <p:spPr>
          <a:xfrm>
            <a:off x="3470988" y="1642187"/>
            <a:ext cx="335902" cy="279919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8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AD2D3-65BD-7A55-2101-14F44E3B0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2AB8CDA3-644D-15D2-8F85-689B7DBADBB8}"/>
              </a:ext>
            </a:extLst>
          </p:cNvPr>
          <p:cNvSpPr/>
          <p:nvPr/>
        </p:nvSpPr>
        <p:spPr>
          <a:xfrm>
            <a:off x="564766" y="130574"/>
            <a:ext cx="584200" cy="575001"/>
          </a:xfrm>
          <a:prstGeom prst="ellipse">
            <a:avLst/>
          </a:prstGeom>
          <a:noFill/>
          <a:ln w="53975">
            <a:solidFill>
              <a:srgbClr val="A203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B01ED5-37A0-08F8-9B25-BB72B152C7F0}"/>
              </a:ext>
            </a:extLst>
          </p:cNvPr>
          <p:cNvSpPr txBox="1"/>
          <p:nvPr/>
        </p:nvSpPr>
        <p:spPr>
          <a:xfrm>
            <a:off x="511454" y="2085774"/>
            <a:ext cx="6706764" cy="370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  <a:spcAft>
                <a:spcPts val="600"/>
              </a:spcAft>
            </a:pPr>
            <a:r>
              <a:rPr lang="en-US" sz="3200" dirty="0"/>
              <a:t>Teacher labor market update: Fewer teachers are leaving. Many more are waiting in the wings.</a:t>
            </a:r>
          </a:p>
          <a:p>
            <a:pPr>
              <a:lnSpc>
                <a:spcPts val="3100"/>
              </a:lnSpc>
              <a:spcAft>
                <a:spcPts val="600"/>
              </a:spcAft>
            </a:pPr>
            <a:endParaRPr lang="en-US" sz="3200" dirty="0"/>
          </a:p>
          <a:p>
            <a:pPr>
              <a:lnSpc>
                <a:spcPts val="3100"/>
              </a:lnSpc>
              <a:spcAft>
                <a:spcPts val="600"/>
              </a:spcAft>
            </a:pPr>
            <a:endParaRPr lang="en-US" sz="3200" dirty="0"/>
          </a:p>
          <a:p>
            <a:pPr>
              <a:lnSpc>
                <a:spcPts val="3100"/>
              </a:lnSpc>
              <a:spcAft>
                <a:spcPts val="600"/>
              </a:spcAft>
            </a:pPr>
            <a:endParaRPr lang="en-US" sz="3200" dirty="0"/>
          </a:p>
          <a:p>
            <a:pPr>
              <a:lnSpc>
                <a:spcPts val="3100"/>
              </a:lnSpc>
              <a:spcAft>
                <a:spcPts val="600"/>
              </a:spcAft>
            </a:pPr>
            <a:endParaRPr lang="en-US" sz="3200" dirty="0"/>
          </a:p>
          <a:p>
            <a:pPr marL="457200" indent="-457200">
              <a:lnSpc>
                <a:spcPts val="3700"/>
              </a:lnSpc>
              <a:buFont typeface="Arial" panose="020B0604020202020204" pitchFamily="34" charset="0"/>
              <a:buChar char="•"/>
            </a:pPr>
            <a:endParaRPr lang="en-US" sz="2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312BD0-C2C2-B49C-C440-E31EEB1499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3" r="9214"/>
          <a:stretch/>
        </p:blipFill>
        <p:spPr>
          <a:xfrm>
            <a:off x="8286946" y="397121"/>
            <a:ext cx="3619016" cy="27181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C43169-709F-C885-42CA-46D9E31147FF}"/>
              </a:ext>
            </a:extLst>
          </p:cNvPr>
          <p:cNvSpPr/>
          <p:nvPr/>
        </p:nvSpPr>
        <p:spPr>
          <a:xfrm>
            <a:off x="8341356" y="1783632"/>
            <a:ext cx="346279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333333"/>
                </a:solidFill>
              </a:rPr>
              <a:t>October had most layoffs of this month in 22 years*</a:t>
            </a:r>
          </a:p>
          <a:p>
            <a:pPr algn="ctr"/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11A49C8-3D87-E144-639D-B5194BC904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3" r="9214"/>
          <a:stretch/>
        </p:blipFill>
        <p:spPr>
          <a:xfrm>
            <a:off x="8377468" y="3042774"/>
            <a:ext cx="3562077" cy="288446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DC581E2-AF6B-9880-1835-4DD5AFE1AAA4}"/>
              </a:ext>
            </a:extLst>
          </p:cNvPr>
          <p:cNvSpPr/>
          <p:nvPr/>
        </p:nvSpPr>
        <p:spPr>
          <a:xfrm>
            <a:off x="8398637" y="4486674"/>
            <a:ext cx="346279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333333"/>
                </a:solidFill>
              </a:rPr>
              <a:t>2026 Grads Face Worst Job Market in Years**</a:t>
            </a:r>
          </a:p>
          <a:p>
            <a:pPr algn="ctr"/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E11896-EB37-4E07-6661-791D5D2C1789}"/>
              </a:ext>
            </a:extLst>
          </p:cNvPr>
          <p:cNvSpPr txBox="1"/>
          <p:nvPr/>
        </p:nvSpPr>
        <p:spPr>
          <a:xfrm>
            <a:off x="49924" y="5066622"/>
            <a:ext cx="7208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*https://www.usatoday.com/story/money/2025/11/06/october-job-cuts-surge-worst-layoffs/87127775007/</a:t>
            </a:r>
            <a:endParaRPr lang="en-US" sz="1200" dirty="0"/>
          </a:p>
          <a:p>
            <a:r>
              <a:rPr lang="en-US" sz="1200" dirty="0"/>
              <a:t>**</a:t>
            </a:r>
            <a:r>
              <a:rPr lang="en-US" sz="1200" dirty="0">
                <a:hlinkClick r:id="rId5"/>
              </a:rPr>
              <a:t>https://</a:t>
            </a:r>
            <a:r>
              <a:rPr lang="en-US" sz="1200" dirty="0" err="1">
                <a:hlinkClick r:id="rId5"/>
              </a:rPr>
              <a:t>www.wsj.com</a:t>
            </a:r>
            <a:r>
              <a:rPr lang="en-US" sz="1200" dirty="0">
                <a:hlinkClick r:id="rId5"/>
              </a:rPr>
              <a:t>/video/series/on-the-news/companies-say-2026-will-be-worst-college-grad-job-market-in-5-years/6AB72018-8DFF-497A-831B-C4577E2AFFCA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DAFB3-EE31-380D-7BF0-8D714ADCB3E6}"/>
              </a:ext>
            </a:extLst>
          </p:cNvPr>
          <p:cNvSpPr txBox="1"/>
          <p:nvPr/>
        </p:nvSpPr>
        <p:spPr>
          <a:xfrm>
            <a:off x="106046" y="115456"/>
            <a:ext cx="11833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 / F   Teacher shortages continue to be a major issue for districts</a:t>
            </a:r>
          </a:p>
        </p:txBody>
      </p:sp>
      <p:pic>
        <p:nvPicPr>
          <p:cNvPr id="21" name="Google Shape;96;p1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60A449B9-BA61-D271-B5AF-422F3F263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75869" y="6241590"/>
            <a:ext cx="2045526" cy="650052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506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EF949486-8CB6-4A1B-9A44-DD1C8025C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331" y="754112"/>
            <a:ext cx="2994391" cy="68317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Marguerite Roza  @</a:t>
            </a:r>
            <a:r>
              <a:rPr lang="en-US" sz="2000" dirty="0" err="1"/>
              <a:t>MargueriteRoza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spc="-15" dirty="0">
                <a:hlinkClick r:id="rId3"/>
              </a:rPr>
              <a:t>EdunomicsLab.org</a:t>
            </a: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hlinkClick r:id="rId4"/>
              </a:rPr>
              <a:t>MR1170@georgetown.edu</a:t>
            </a:r>
            <a:r>
              <a:rPr lang="en-US" sz="2000" dirty="0"/>
              <a:t> </a:t>
            </a:r>
            <a:endParaRPr lang="en-US" sz="1800" dirty="0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4F367922-DFA2-8481-4132-7ED45BDE45F5}"/>
              </a:ext>
            </a:extLst>
          </p:cNvPr>
          <p:cNvSpPr txBox="1"/>
          <p:nvPr/>
        </p:nvSpPr>
        <p:spPr>
          <a:xfrm>
            <a:off x="187384" y="2573084"/>
            <a:ext cx="3376069" cy="936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84150">
              <a:tabLst>
                <a:tab pos="3000375" algn="l"/>
              </a:tabLst>
            </a:pPr>
            <a:r>
              <a:rPr lang="en-US" sz="2000" dirty="0"/>
              <a:t>Sign up for </a:t>
            </a:r>
            <a:r>
              <a:rPr lang="en-US" sz="2000" dirty="0" err="1"/>
              <a:t>Edunomics</a:t>
            </a:r>
            <a:r>
              <a:rPr lang="en-US" sz="2000" dirty="0"/>
              <a:t> Lab newsletter at </a:t>
            </a:r>
            <a:r>
              <a:rPr lang="en-US" sz="2000" dirty="0">
                <a:hlinkClick r:id="rId5"/>
              </a:rPr>
              <a:t>http://bit.ly/EdFiNews</a:t>
            </a:r>
            <a:endParaRPr lang="en-US" sz="2000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0834FE9-E401-F05C-3BFE-F9FA185D3F68}"/>
              </a:ext>
            </a:extLst>
          </p:cNvPr>
          <p:cNvSpPr txBox="1"/>
          <p:nvPr/>
        </p:nvSpPr>
        <p:spPr>
          <a:xfrm>
            <a:off x="187384" y="4645032"/>
            <a:ext cx="3376069" cy="936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84150">
              <a:tabLst>
                <a:tab pos="3000375" algn="l"/>
              </a:tabLst>
            </a:pPr>
            <a:r>
              <a:rPr lang="en-US" sz="2000" dirty="0"/>
              <a:t>Sign up for Whiteboard Advisors newsletter at </a:t>
            </a:r>
            <a:r>
              <a:rPr lang="en-US" sz="2000" dirty="0" err="1"/>
              <a:t>WhiteboardAdvisors.com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183884-C3FD-B141-BE17-7AE9C74092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83" y="1098815"/>
            <a:ext cx="7392386" cy="4224019"/>
          </a:xfrm>
          <a:prstGeom prst="rect">
            <a:avLst/>
          </a:prstGeom>
        </p:spPr>
      </p:pic>
      <p:pic>
        <p:nvPicPr>
          <p:cNvPr id="14" name="Google Shape;96;p1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AF026B1E-55C0-A812-4A20-667946E193A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75869" y="6241590"/>
            <a:ext cx="2045526" cy="650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0856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SLIDEBULLETSTYLE" val="2"/>
  <p:tag name="CHARTTYPE" val="9"/>
  <p:tag name="SLIDEGUID" val="673571BD45E84DA98B70FA077E0BA626"/>
  <p:tag name="TPQUESTIONXML" val="&lt;?xml version=&quot;1.0&quot; encoding=&quot;UTF-8&quot; standalone=&quot;yes&quot;?&gt;&lt;questionlist&gt;&lt;properties&gt;&lt;guid&gt;CA3352B2C93E465D85BF2DF21125EECB&lt;/guid&gt;&lt;date&gt;5/3/2022 02:40:17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narrativefont&gt;&lt;/narrativefont&gt;&lt;narrativefontsize&gt;12&lt;/narrativefontsize&gt;&lt;standardfont&gt;&lt;/standardfont&gt;&lt;standardfontsize&gt;12&lt;/standardfontsize&gt;&lt;rationalefont&gt;DefaultRationaleFont&lt;/rationalefont&gt;&lt;rationalefontsize&gt;12&lt;/rationalefontsize&gt;&lt;/questionlisttemplate&gt;&lt;questions&gt;&lt;multichoice&gt;&lt;guid&gt;673571BD45E84DA98B70FA077E0BA626&lt;/guid&gt;&lt;narrativeguid&gt;&lt;/narrativeguid&gt;&lt;repollguid&gt;1F3B0A2EFAFA43DD9DB3946ACCA54287&lt;/repollguid&gt;&lt;sourceid&gt;4C59454555D947118C28F3FAB5A309AA&lt;/sourceid&gt;&lt;questiontext&gt;Indianapolis is funding 10 teacher professional development days for the 21-22 school year as one of its ways to address learning loss.&lt;/questiontext&gt;&lt;showresults&gt;True&lt;/showresults&gt;&lt;responsegrid&gt;0&lt;/responsegrid&gt;&lt;countdowntime&gt;30&lt;/countdowntime&gt;&lt;correctvalue&gt;1&lt;/correctvalue&gt;&lt;incorrectvalue&gt;0&lt;/incorrectvalue&gt;&lt;responselimit&gt;1&lt;/responselimit&gt;&lt;bulletstyle&gt;2&lt;/bulletstyle&gt;&lt;answers&gt;&lt;answer&gt;&lt;guid&gt;D4D7241E262C4C4BB702AE733D2BD371&lt;/guid&gt;&lt;answertext&gt;Reasonable?&lt;/answertext&gt;&lt;valuetype&gt;0&lt;/valuetype&gt;&lt;/answer&gt;&lt;answer&gt;&lt;guid&gt;601A4C47C31B4BF7BDB661B754C76CFB&lt;/guid&gt;&lt;answertext&gt;I’m less comfortable with this&lt;/answertext&gt;&lt;valuetype&gt;0&lt;/valuetype&gt;&lt;/answer&gt;&lt;/answers&gt;&lt;/multichoice&gt;&lt;/questions&gt;&lt;/questionlist&gt;"/>
  <p:tag name="LIVECHARTING" val="False"/>
  <p:tag name="AUTOOPENPOLL" val="True"/>
  <p:tag name="HASRESULTS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SLIDEBULLETSTYLE" val="2"/>
  <p:tag name="CHARTTYPE" val="9"/>
  <p:tag name="SLIDEGUID" val="673571BD45E84DA98B70FA077E0BA626"/>
  <p:tag name="TPQUESTIONXML" val="&lt;?xml version=&quot;1.0&quot; encoding=&quot;UTF-8&quot; standalone=&quot;yes&quot;?&gt;&lt;questionlist&gt;&lt;properties&gt;&lt;guid&gt;CA3352B2C93E465D85BF2DF21125EECB&lt;/guid&gt;&lt;date&gt;5/3/2022 02:40:17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narrativefont&gt;&lt;/narrativefont&gt;&lt;narrativefontsize&gt;12&lt;/narrativefontsize&gt;&lt;standardfont&gt;&lt;/standardfont&gt;&lt;standardfontsize&gt;12&lt;/standardfontsize&gt;&lt;rationalefont&gt;DefaultRationaleFont&lt;/rationalefont&gt;&lt;rationalefontsize&gt;12&lt;/rationalefontsize&gt;&lt;/questionlisttemplate&gt;&lt;questions&gt;&lt;multichoice&gt;&lt;guid&gt;673571BD45E84DA98B70FA077E0BA626&lt;/guid&gt;&lt;narrativeguid&gt;&lt;/narrativeguid&gt;&lt;repollguid&gt;1F3B0A2EFAFA43DD9DB3946ACCA54287&lt;/repollguid&gt;&lt;sourceid&gt;4C59454555D947118C28F3FAB5A309AA&lt;/sourceid&gt;&lt;questiontext&gt;Indianapolis is funding 10 teacher professional development days for the 21-22 school year as one of its ways to address learning loss.&lt;/questiontext&gt;&lt;showresults&gt;True&lt;/showresults&gt;&lt;responsegrid&gt;0&lt;/responsegrid&gt;&lt;countdowntime&gt;30&lt;/countdowntime&gt;&lt;correctvalue&gt;1&lt;/correctvalue&gt;&lt;incorrectvalue&gt;0&lt;/incorrectvalue&gt;&lt;responselimit&gt;1&lt;/responselimit&gt;&lt;bulletstyle&gt;2&lt;/bulletstyle&gt;&lt;answers&gt;&lt;answer&gt;&lt;guid&gt;D4D7241E262C4C4BB702AE733D2BD371&lt;/guid&gt;&lt;answertext&gt;Reasonable?&lt;/answertext&gt;&lt;valuetype&gt;0&lt;/valuetype&gt;&lt;/answer&gt;&lt;answer&gt;&lt;guid&gt;601A4C47C31B4BF7BDB661B754C76CFB&lt;/guid&gt;&lt;answertext&gt;I’m less comfortable with this&lt;/answertext&gt;&lt;valuetype&gt;0&lt;/valuetype&gt;&lt;/answer&gt;&lt;/answers&gt;&lt;/multichoice&gt;&lt;/questions&gt;&lt;/questionlist&gt;"/>
  <p:tag name="LIVECHARTING" val="False"/>
  <p:tag name="AUTOOPENPOLL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SLIDEBULLETSTYLE" val="2"/>
  <p:tag name="CHARTTYPE" val="9"/>
  <p:tag name="SLIDEGUID" val="673571BD45E84DA98B70FA077E0BA626"/>
  <p:tag name="TPQUESTIONXML" val="&lt;?xml version=&quot;1.0&quot; encoding=&quot;UTF-8&quot; standalone=&quot;yes&quot;?&gt;&lt;questionlist&gt;&lt;properties&gt;&lt;guid&gt;CA3352B2C93E465D85BF2DF21125EECB&lt;/guid&gt;&lt;date&gt;5/3/2022 02:40:17 P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narrativefont&gt;&lt;/narrativefont&gt;&lt;narrativefontsize&gt;12&lt;/narrativefontsize&gt;&lt;standardfont&gt;&lt;/standardfont&gt;&lt;standardfontsize&gt;12&lt;/standardfontsize&gt;&lt;rationalefont&gt;DefaultRationaleFont&lt;/rationalefont&gt;&lt;rationalefontsize&gt;12&lt;/rationalefontsize&gt;&lt;/questionlisttemplate&gt;&lt;questions&gt;&lt;multichoice&gt;&lt;guid&gt;673571BD45E84DA98B70FA077E0BA626&lt;/guid&gt;&lt;narrativeguid&gt;&lt;/narrativeguid&gt;&lt;repollguid&gt;1F3B0A2EFAFA43DD9DB3946ACCA54287&lt;/repollguid&gt;&lt;sourceid&gt;4C59454555D947118C28F3FAB5A309AA&lt;/sourceid&gt;&lt;questiontext&gt;Indianapolis is funding 10 teacher professional development days for the 21-22 school year as one of its ways to address learning loss.&lt;/questiontext&gt;&lt;showresults&gt;True&lt;/showresults&gt;&lt;responsegrid&gt;0&lt;/responsegrid&gt;&lt;countdowntime&gt;30&lt;/countdowntime&gt;&lt;correctvalue&gt;1&lt;/correctvalue&gt;&lt;incorrectvalue&gt;0&lt;/incorrectvalue&gt;&lt;responselimit&gt;1&lt;/responselimit&gt;&lt;bulletstyle&gt;2&lt;/bulletstyle&gt;&lt;answers&gt;&lt;answer&gt;&lt;guid&gt;D4D7241E262C4C4BB702AE733D2BD371&lt;/guid&gt;&lt;answertext&gt;Reasonable?&lt;/answertext&gt;&lt;valuetype&gt;0&lt;/valuetype&gt;&lt;/answer&gt;&lt;answer&gt;&lt;guid&gt;601A4C47C31B4BF7BDB661B754C76CFB&lt;/guid&gt;&lt;answertext&gt;I’m less comfortable with this&lt;/answertext&gt;&lt;valuetype&gt;0&lt;/valuetype&gt;&lt;/answer&gt;&lt;/answers&gt;&lt;/multichoice&gt;&lt;/questions&gt;&lt;/questionlist&gt;"/>
  <p:tag name="LIVECHARTING" val="False"/>
  <p:tag name="AUTOOPENPOLL" val="True"/>
  <p:tag name="HASRESULTS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47810</TotalTime>
  <Words>423</Words>
  <Application>Microsoft Macintosh PowerPoint</Application>
  <PresentationFormat>Widescreen</PresentationFormat>
  <Paragraphs>70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Avenir</vt:lpstr>
      <vt:lpstr>Calibri</vt:lpstr>
      <vt:lpstr>Calibri Light</vt:lpstr>
      <vt:lpstr>Helvetica Neue Light</vt:lpstr>
      <vt:lpstr>Wingdings</vt:lpstr>
      <vt:lpstr>Office Theme</vt:lpstr>
      <vt:lpstr>PowerPoint Presentation</vt:lpstr>
      <vt:lpstr>PowerPoint Presentation</vt:lpstr>
      <vt:lpstr>Enrollment declines (2022 to 2031) will force downsizing for years to 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Maggie Cicco</dc:creator>
  <cp:lastModifiedBy>Marguerite Roza</cp:lastModifiedBy>
  <cp:revision>364</cp:revision>
  <cp:lastPrinted>2025-03-05T19:59:21Z</cp:lastPrinted>
  <dcterms:created xsi:type="dcterms:W3CDTF">2024-04-08T20:24:26Z</dcterms:created>
  <dcterms:modified xsi:type="dcterms:W3CDTF">2026-06-01T01:25:37Z</dcterms:modified>
</cp:coreProperties>
</file>